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98" d="100"/>
          <a:sy n="98" d="100"/>
        </p:scale>
        <p:origin x="7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89204-4529-4C55-BE9D-D27FBD6503B7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ACAB-AE0D-4501-B27D-A19C008C3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uvalde.tamu.edu/herbarium/grasses-commom-index/vine-mesquite/paob_lf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http://uvalde.tamu.edu/herbarium/grasses-commom-index/vine-mesquite/paob_sd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ase.com/richarda/wildflowers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luirig.altervista.org/pics/display.php?pos=102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hyperlink" Target="http://luirig.altervista.org/pics/display.php?pos=857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thumbs.dreamstime.com/z/plains-yucca-blooming-26200345.jpg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www.mccullagh.org/photo/1ds-4/prickly-pear-cactus-flowering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://1.bp.blogspot.com/-itO4to003-4/UDBBEdUGFII/AAAAAAAAICA/H-6XCzQbP9c/s1600/9+Sawtooth+Daisy+(grindelia+papposa,+aka+Wax+Goldenweed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hyperlink" Target="http://phranksphotos365.files.wordpress.com/2011/09/img_3951.j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www.cas.vanderbilt.edu/bioimages/biohires/u/hulam--lf11688.jpg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.vanderbilt.edu/bioimages/biohires/s/hsmbo2-lf29824.jpg" TargetMode="External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hyperlink" Target="http://www.cas.vanderbilt.edu/bioimages/biohires/s/hsasad-lf14883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Range Leaves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</a:t>
            </a:r>
            <a:r>
              <a:rPr lang="en-US" dirty="0" err="1" smtClean="0"/>
              <a:t>Reanna</a:t>
            </a:r>
            <a:r>
              <a:rPr lang="en-US" dirty="0" smtClean="0"/>
              <a:t> and Renee’ !!(: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http://www.wnmu.edu/academic/nspages/gilaflora/hilaria_belang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66800"/>
            <a:ext cx="4009606" cy="327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Curly Mesquite </a:t>
            </a:r>
            <a:endParaRPr lang="en-US" dirty="0"/>
          </a:p>
        </p:txBody>
      </p:sp>
      <p:pic>
        <p:nvPicPr>
          <p:cNvPr id="82946" name="Picture 2" descr="http://www.wildflower.org/image_archive/320x240/DEW/DEW_0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3454398" cy="2590800"/>
          </a:xfrm>
          <a:prstGeom prst="rect">
            <a:avLst/>
          </a:prstGeom>
          <a:noFill/>
        </p:spPr>
      </p:pic>
      <p:pic>
        <p:nvPicPr>
          <p:cNvPr id="82948" name="Picture 4" descr="http://desertseedstore.secure-mall.com/shop/images/Curly-Mesquite-Grass----Hilaria-belangeri100351-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048000"/>
            <a:ext cx="2259965" cy="3640214"/>
          </a:xfrm>
          <a:prstGeom prst="rect">
            <a:avLst/>
          </a:prstGeom>
          <a:noFill/>
        </p:spPr>
      </p:pic>
      <p:pic>
        <p:nvPicPr>
          <p:cNvPr id="1026" name="Picture 2" descr="http://www.wildflower.org/image_archive/640x480/SS500/SS500_IMG0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115155" cy="41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</a:t>
            </a:r>
            <a:r>
              <a:rPr lang="en-US" dirty="0" err="1" smtClean="0"/>
              <a:t>Gamagrass</a:t>
            </a:r>
            <a:endParaRPr lang="en-US" dirty="0"/>
          </a:p>
        </p:txBody>
      </p:sp>
      <p:pic>
        <p:nvPicPr>
          <p:cNvPr id="81922" name="Picture 2" descr="http://essmextension.tamu.edu/plants/wp-content/gallery/eastern-gamagrass/eastern-gamagrass_246_091206-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708400" cy="5562600"/>
          </a:xfrm>
          <a:prstGeom prst="rect">
            <a:avLst/>
          </a:prstGeom>
          <a:noFill/>
        </p:spPr>
      </p:pic>
      <p:pic>
        <p:nvPicPr>
          <p:cNvPr id="81924" name="Picture 4" descr="http://essmextension.tamu.edu/plants/wp-content/gallery/eastern-gamagrass/eastern-gamagrass_246_img_6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548983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ttp://www.noble.org/AppFiles/PlantImageGallery/PlantImages/Grass1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2647950" cy="39814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</a:t>
            </a:r>
            <a:r>
              <a:rPr lang="en-US" dirty="0" err="1" smtClean="0"/>
              <a:t>witchgrass</a:t>
            </a:r>
            <a:endParaRPr lang="en-US" dirty="0"/>
          </a:p>
        </p:txBody>
      </p:sp>
      <p:pic>
        <p:nvPicPr>
          <p:cNvPr id="80898" name="Picture 2" descr="http://www.noble.org/AppFiles/PlantImageGallery/PlantImages/Grass12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62400"/>
            <a:ext cx="3962400" cy="2695576"/>
          </a:xfrm>
          <a:prstGeom prst="rect">
            <a:avLst/>
          </a:prstGeom>
          <a:noFill/>
        </p:spPr>
      </p:pic>
      <p:pic>
        <p:nvPicPr>
          <p:cNvPr id="80902" name="Picture 6" descr="http://www.wildflower.org/image_archive/640x480/SS500/SS500_IMG0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3962400" cy="528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334000" cy="1143000"/>
          </a:xfrm>
        </p:spPr>
        <p:txBody>
          <a:bodyPr/>
          <a:lstStyle/>
          <a:p>
            <a:r>
              <a:rPr lang="en-US" dirty="0" smtClean="0"/>
              <a:t>Hairy </a:t>
            </a:r>
            <a:r>
              <a:rPr lang="en-US" dirty="0" err="1" smtClean="0"/>
              <a:t>Grama</a:t>
            </a:r>
            <a:endParaRPr lang="en-US" dirty="0"/>
          </a:p>
        </p:txBody>
      </p:sp>
      <p:pic>
        <p:nvPicPr>
          <p:cNvPr id="79874" name="Picture 2" descr="http://soilcropandmore.info/crops/Grasses/Hairy_grama/Bouteloua_hirsuta_spi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4286250" cy="3248025"/>
          </a:xfrm>
          <a:prstGeom prst="rect">
            <a:avLst/>
          </a:prstGeom>
          <a:noFill/>
        </p:spPr>
      </p:pic>
      <p:pic>
        <p:nvPicPr>
          <p:cNvPr id="79876" name="Picture 4" descr="http://soilcropandmore.info/crops/Grasses/Hairy_grama/Bouteloua_hirsuta_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058236" cy="581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 descr="Erioneuron pilosum (Hairy woollygrass) #28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572000" cy="609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Hairy </a:t>
            </a:r>
            <a:r>
              <a:rPr lang="en-US" dirty="0" err="1" smtClean="0"/>
              <a:t>Tridens</a:t>
            </a:r>
            <a:endParaRPr lang="en-US" dirty="0"/>
          </a:p>
        </p:txBody>
      </p:sp>
      <p:pic>
        <p:nvPicPr>
          <p:cNvPr id="78850" name="Picture 2" descr="http://www.wildflower.org/image_archive/640x480/SS500/SS500_IMG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1" y="1371600"/>
            <a:ext cx="3886199" cy="5181600"/>
          </a:xfrm>
          <a:prstGeom prst="rect">
            <a:avLst/>
          </a:prstGeom>
          <a:noFill/>
        </p:spPr>
      </p:pic>
      <p:pic>
        <p:nvPicPr>
          <p:cNvPr id="78852" name="Picture 4" descr="Erioneuron pilosum (Hairy woollygrass) #28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6764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3657600" cy="1143000"/>
          </a:xfrm>
        </p:spPr>
        <p:txBody>
          <a:bodyPr/>
          <a:lstStyle/>
          <a:p>
            <a:r>
              <a:rPr lang="en-US" dirty="0" err="1" smtClean="0"/>
              <a:t>Indiangrass</a:t>
            </a:r>
            <a:endParaRPr lang="en-US" dirty="0"/>
          </a:p>
        </p:txBody>
      </p:sp>
      <p:pic>
        <p:nvPicPr>
          <p:cNvPr id="77828" name="Picture 4" descr="http://www.kswildflower.org/largePhotos/rabbit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057400"/>
            <a:ext cx="3741801" cy="4648200"/>
          </a:xfrm>
          <a:prstGeom prst="rect">
            <a:avLst/>
          </a:prstGeom>
          <a:noFill/>
        </p:spPr>
      </p:pic>
      <p:pic>
        <p:nvPicPr>
          <p:cNvPr id="77830" name="Picture 6" descr="http://www.kswildflower.org/largePhotos/indiangrass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3600450" cy="4800601"/>
          </a:xfrm>
          <a:prstGeom prst="rect">
            <a:avLst/>
          </a:prstGeom>
          <a:noFill/>
        </p:spPr>
      </p:pic>
      <p:pic>
        <p:nvPicPr>
          <p:cNvPr id="77832" name="Picture 8" descr="http://www.statesymbolsusa.org/IMAGES/Oklahoma/indian-grass-clo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"/>
            <a:ext cx="3619500" cy="321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3733800" cy="1143000"/>
          </a:xfrm>
        </p:spPr>
        <p:txBody>
          <a:bodyPr/>
          <a:lstStyle/>
          <a:p>
            <a:r>
              <a:rPr lang="en-US" dirty="0" err="1" smtClean="0"/>
              <a:t>Johnsongrass</a:t>
            </a:r>
            <a:endParaRPr lang="en-US" dirty="0"/>
          </a:p>
        </p:txBody>
      </p:sp>
      <p:pic>
        <p:nvPicPr>
          <p:cNvPr id="76802" name="Picture 2" descr="http://www.biosurvey.ou.edu/okwild/images/johngras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429000"/>
            <a:ext cx="4552003" cy="3295651"/>
          </a:xfrm>
          <a:prstGeom prst="rect">
            <a:avLst/>
          </a:prstGeom>
          <a:noFill/>
        </p:spPr>
      </p:pic>
      <p:pic>
        <p:nvPicPr>
          <p:cNvPr id="76804" name="Picture 4" descr="http://survivalfarm.files.wordpress.com/2011/04/johnsongrass-clu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"/>
            <a:ext cx="4267200" cy="3200401"/>
          </a:xfrm>
          <a:prstGeom prst="rect">
            <a:avLst/>
          </a:prstGeom>
          <a:noFill/>
        </p:spPr>
      </p:pic>
      <p:pic>
        <p:nvPicPr>
          <p:cNvPr id="76806" name="Picture 6" descr="http://www.pittstate.edu/department/herbarium/grasses/Sorghum_halapense_JohnsonGr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3859433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 Barley</a:t>
            </a:r>
            <a:endParaRPr lang="en-US" dirty="0"/>
          </a:p>
        </p:txBody>
      </p:sp>
      <p:pic>
        <p:nvPicPr>
          <p:cNvPr id="75778" name="Picture 2" descr="http://soilcropandmore.info/crops/Grasses/Little_Barley/LittleBarl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5381625" cy="4162426"/>
          </a:xfrm>
          <a:prstGeom prst="rect">
            <a:avLst/>
          </a:prstGeom>
          <a:noFill/>
        </p:spPr>
      </p:pic>
      <p:pic>
        <p:nvPicPr>
          <p:cNvPr id="75780" name="Picture 4" descr="http://soilcropandmore.info/crops/Grasses/Little_Barley/Hordeum_pusillum_lig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133600"/>
            <a:ext cx="3019425" cy="390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 Bluestem</a:t>
            </a:r>
            <a:endParaRPr lang="en-US" dirty="0"/>
          </a:p>
        </p:txBody>
      </p:sp>
      <p:pic>
        <p:nvPicPr>
          <p:cNvPr id="74754" name="Picture 2" descr="http://www.cas.vanderbilt.edu/bioimages/biohires/s/hscsc--lf3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631400"/>
            <a:ext cx="3505200" cy="5257800"/>
          </a:xfrm>
          <a:prstGeom prst="rect">
            <a:avLst/>
          </a:prstGeom>
          <a:noFill/>
        </p:spPr>
      </p:pic>
      <p:pic>
        <p:nvPicPr>
          <p:cNvPr id="4" name="Picture 2" descr="http://www.cas.vanderbilt.edu/bioimages/biohires/s/hscsc--lf3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505200" cy="5257800"/>
          </a:xfrm>
          <a:prstGeom prst="rect">
            <a:avLst/>
          </a:prstGeom>
          <a:noFill/>
        </p:spPr>
      </p:pic>
      <p:pic>
        <p:nvPicPr>
          <p:cNvPr id="74756" name="Picture 4" descr="http://www.forestfarm.com/images/products/4202/scsc030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524000"/>
            <a:ext cx="3657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http://www.soilcropandmore.info/crops/Weeds/UvaldeWeedSite/final/spcr_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467225" cy="510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Perennial </a:t>
            </a:r>
            <a:r>
              <a:rPr lang="en-US" dirty="0" err="1" smtClean="0"/>
              <a:t>Dropseed</a:t>
            </a:r>
            <a:endParaRPr lang="en-US" dirty="0"/>
          </a:p>
        </p:txBody>
      </p:sp>
      <p:pic>
        <p:nvPicPr>
          <p:cNvPr id="73732" name="Picture 4" descr="http://www.soilcropandmore.info/crops/Weeds/UvaldeWeedSite/final/spcr_col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590800"/>
            <a:ext cx="3200400" cy="4267200"/>
          </a:xfrm>
          <a:prstGeom prst="rect">
            <a:avLst/>
          </a:prstGeom>
          <a:noFill/>
        </p:spPr>
      </p:pic>
      <p:pic>
        <p:nvPicPr>
          <p:cNvPr id="73730" name="Picture 2" descr="http://www.soilcropandmore.info/crops/Weeds/UvaldeWeedSite/final/spcr_sdh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143000"/>
            <a:ext cx="314325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Grasses</a:t>
            </a:r>
            <a:endParaRPr lang="en-US" sz="9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096000" cy="1143000"/>
          </a:xfrm>
        </p:spPr>
        <p:txBody>
          <a:bodyPr/>
          <a:lstStyle/>
          <a:p>
            <a:r>
              <a:rPr lang="en-US" dirty="0" smtClean="0"/>
              <a:t>Perennial </a:t>
            </a:r>
            <a:r>
              <a:rPr lang="en-US" dirty="0" err="1" smtClean="0"/>
              <a:t>Threeawn</a:t>
            </a:r>
            <a:endParaRPr lang="en-US" dirty="0"/>
          </a:p>
        </p:txBody>
      </p:sp>
      <p:pic>
        <p:nvPicPr>
          <p:cNvPr id="72706" name="Picture 2" descr="http://sparkleberrysprings.com/v-web/b2/images/s/poaarilan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2857500" cy="2447926"/>
          </a:xfrm>
          <a:prstGeom prst="rect">
            <a:avLst/>
          </a:prstGeom>
          <a:noFill/>
        </p:spPr>
      </p:pic>
      <p:pic>
        <p:nvPicPr>
          <p:cNvPr id="72708" name="Picture 4" descr="http://www.saguaro-juniper.com/i_and_i/grasses/three_awn/three_awn_det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33400"/>
            <a:ext cx="2381250" cy="57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Purpletop</a:t>
            </a:r>
            <a:endParaRPr lang="en-US" dirty="0"/>
          </a:p>
        </p:txBody>
      </p:sp>
      <p:pic>
        <p:nvPicPr>
          <p:cNvPr id="71682" name="Picture 2" descr="http://www.illinoiswildflowers.info/grasses/photos/purpleto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3048000" cy="4067176"/>
          </a:xfrm>
          <a:prstGeom prst="rect">
            <a:avLst/>
          </a:prstGeom>
          <a:noFill/>
        </p:spPr>
      </p:pic>
      <p:pic>
        <p:nvPicPr>
          <p:cNvPr id="71684" name="Picture 4" descr="http://www.illinoiswildflowers.info/grasses/photos/purpleto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</a:t>
            </a:r>
            <a:r>
              <a:rPr lang="en-US" dirty="0" err="1" smtClean="0"/>
              <a:t>grama</a:t>
            </a:r>
            <a:endParaRPr lang="en-US" dirty="0"/>
          </a:p>
        </p:txBody>
      </p:sp>
      <p:pic>
        <p:nvPicPr>
          <p:cNvPr id="70658" name="Picture 2" descr="http://soilcropandmore.info/crops/Grasses/Red_grama/RedGrama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286125" cy="4495800"/>
          </a:xfrm>
          <a:prstGeom prst="rect">
            <a:avLst/>
          </a:prstGeom>
          <a:noFill/>
        </p:spPr>
      </p:pic>
      <p:pic>
        <p:nvPicPr>
          <p:cNvPr id="70660" name="Picture 4" descr="http://www.catnapin.com/WildFlowers/Grass/Red%20Grama,%20Bouteloua%20trifida%20%285%29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191000"/>
            <a:ext cx="1476375" cy="2381250"/>
          </a:xfrm>
          <a:prstGeom prst="rect">
            <a:avLst/>
          </a:prstGeom>
          <a:noFill/>
        </p:spPr>
      </p:pic>
      <p:pic>
        <p:nvPicPr>
          <p:cNvPr id="70662" name="Picture 6" descr="http://www.catnapin.com/WildFlowers/Grass/Red%20Grama,%20Bouteloua%20trifida%20%287%29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1981200" cy="515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Large Photo of Sporobolus cryptand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6400800" cy="4267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 </a:t>
            </a:r>
            <a:r>
              <a:rPr lang="en-US" dirty="0" err="1" smtClean="0"/>
              <a:t>dropseed</a:t>
            </a:r>
            <a:endParaRPr lang="en-US" dirty="0"/>
          </a:p>
        </p:txBody>
      </p:sp>
      <p:pic>
        <p:nvPicPr>
          <p:cNvPr id="69634" name="Picture 2" descr="http://www.kaupag.com/Media/Grasses/Sand-Dropse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2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 </a:t>
            </a:r>
            <a:r>
              <a:rPr lang="en-US" dirty="0" err="1" smtClean="0"/>
              <a:t>lovegrass</a:t>
            </a:r>
            <a:endParaRPr lang="en-US" dirty="0"/>
          </a:p>
        </p:txBody>
      </p:sp>
      <p:pic>
        <p:nvPicPr>
          <p:cNvPr id="68610" name="Picture 2" descr="Large Line Drawing of Eragrostis trich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6743700" cy="4495800"/>
          </a:xfrm>
          <a:prstGeom prst="rect">
            <a:avLst/>
          </a:prstGeom>
          <a:noFill/>
        </p:spPr>
      </p:pic>
      <p:pic>
        <p:nvPicPr>
          <p:cNvPr id="68612" name="Picture 4" descr="http://www.kaupag.com/Media/Grasses/Sand-Love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Scribner </a:t>
            </a:r>
            <a:r>
              <a:rPr lang="en-US" dirty="0" err="1" smtClean="0"/>
              <a:t>Panicum</a:t>
            </a:r>
            <a:endParaRPr lang="en-US" dirty="0"/>
          </a:p>
        </p:txBody>
      </p:sp>
      <p:pic>
        <p:nvPicPr>
          <p:cNvPr id="67586" name="Picture 2" descr="http://www.fnanaturesearch.org/images/stories/ns/marked/M/2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3219450" cy="4286250"/>
          </a:xfrm>
          <a:prstGeom prst="rect">
            <a:avLst/>
          </a:prstGeom>
          <a:noFill/>
        </p:spPr>
      </p:pic>
      <p:pic>
        <p:nvPicPr>
          <p:cNvPr id="67588" name="Picture 4" descr="http://www.noble.org/AppFiles/PlantImageGallery/PlantImages/Grass9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438400"/>
            <a:ext cx="4114800" cy="2695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arge Photo of Car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937000" cy="5905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800600" cy="1143000"/>
          </a:xfrm>
        </p:spPr>
        <p:txBody>
          <a:bodyPr/>
          <a:lstStyle/>
          <a:p>
            <a:r>
              <a:rPr lang="en-US" dirty="0" smtClean="0"/>
              <a:t>Sedge</a:t>
            </a:r>
            <a:endParaRPr lang="en-US" dirty="0"/>
          </a:p>
        </p:txBody>
      </p:sp>
      <p:pic>
        <p:nvPicPr>
          <p:cNvPr id="66564" name="Picture 4" descr="Large Photo of Car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152400"/>
            <a:ext cx="43180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Sideoats</a:t>
            </a:r>
            <a:r>
              <a:rPr lang="en-US" dirty="0" smtClean="0"/>
              <a:t> </a:t>
            </a:r>
            <a:r>
              <a:rPr lang="en-US" dirty="0" err="1" smtClean="0"/>
              <a:t>grama</a:t>
            </a:r>
            <a:endParaRPr lang="en-US" dirty="0"/>
          </a:p>
        </p:txBody>
      </p:sp>
      <p:pic>
        <p:nvPicPr>
          <p:cNvPr id="65538" name="Picture 2" descr="https://gustavus.edu/arboretum/images/SideOatsGrama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362200"/>
            <a:ext cx="4914900" cy="3267075"/>
          </a:xfrm>
          <a:prstGeom prst="rect">
            <a:avLst/>
          </a:prstGeom>
          <a:noFill/>
        </p:spPr>
      </p:pic>
      <p:pic>
        <p:nvPicPr>
          <p:cNvPr id="65540" name="Picture 4" descr="http://soilcropandmore.info/crops/Grasses/Sideoats_grama/Bouteloua_curtipendula_leaf_b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828800"/>
            <a:ext cx="3190875" cy="4286250"/>
          </a:xfrm>
          <a:prstGeom prst="rect">
            <a:avLst/>
          </a:prstGeom>
          <a:noFill/>
        </p:spPr>
      </p:pic>
      <p:pic>
        <p:nvPicPr>
          <p:cNvPr id="65542" name="Picture 6" descr="http://soilcropandmore.info/crops/Grasses/Sideoats_grama/sideoats6_29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1285875" cy="637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229600" cy="1143000"/>
          </a:xfrm>
        </p:spPr>
        <p:txBody>
          <a:bodyPr/>
          <a:lstStyle/>
          <a:p>
            <a:r>
              <a:rPr lang="en-US" dirty="0" smtClean="0"/>
              <a:t>Silver bluestem</a:t>
            </a:r>
            <a:endParaRPr lang="en-US" dirty="0"/>
          </a:p>
        </p:txBody>
      </p:sp>
      <p:pic>
        <p:nvPicPr>
          <p:cNvPr id="64514" name="Picture 2" descr="http://www.opsu.edu/Academics/SciMathNurs/NaturalScience/PlantsInsectsOfGoodwell/grasses/grassbig/silverbluejune17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2514600" cy="6238875"/>
          </a:xfrm>
          <a:prstGeom prst="rect">
            <a:avLst/>
          </a:prstGeom>
          <a:noFill/>
        </p:spPr>
      </p:pic>
      <p:pic>
        <p:nvPicPr>
          <p:cNvPr id="64516" name="Picture 4" descr="http://www.wildflower.org/image_archive/640x480/SS500/SS500_IMG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828800"/>
            <a:ext cx="5895975" cy="471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Splitbeard</a:t>
            </a:r>
            <a:r>
              <a:rPr lang="en-US" dirty="0" smtClean="0"/>
              <a:t> bluestem</a:t>
            </a:r>
            <a:endParaRPr lang="en-US" dirty="0"/>
          </a:p>
        </p:txBody>
      </p:sp>
      <p:pic>
        <p:nvPicPr>
          <p:cNvPr id="63490" name="Picture 2" descr="http://www.namethatplant.net/Images/ImagesFire/jkm02/jkm0211k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4959485" cy="3800475"/>
          </a:xfrm>
          <a:prstGeom prst="rect">
            <a:avLst/>
          </a:prstGeom>
          <a:noFill/>
        </p:spPr>
      </p:pic>
      <p:pic>
        <p:nvPicPr>
          <p:cNvPr id="63492" name="Picture 4" descr="http://www.weedimages.org/images/768x512/112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3000"/>
            <a:ext cx="3713354" cy="555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 err="1" smtClean="0"/>
              <a:t>Threeawn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 descr="Leaves: Aristida oligantha. ~ By John Hilty. ~ Copyright © 2013 John Hilty. ~ john[at]illinoiswildflowers.info ~ Encyclopedia of Life - www.eol.org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Switchgrass</a:t>
            </a:r>
            <a:endParaRPr lang="en-US" dirty="0"/>
          </a:p>
        </p:txBody>
      </p:sp>
      <p:pic>
        <p:nvPicPr>
          <p:cNvPr id="62468" name="Picture 4" descr="Large Line Drawing of Panicum virga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295400"/>
            <a:ext cx="3708400" cy="5562600"/>
          </a:xfrm>
          <a:prstGeom prst="rect">
            <a:avLst/>
          </a:prstGeom>
          <a:noFill/>
        </p:spPr>
      </p:pic>
      <p:pic>
        <p:nvPicPr>
          <p:cNvPr id="62470" name="Picture 6" descr="Large Photo of Panicum virgat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66700"/>
            <a:ext cx="4394200" cy="6591300"/>
          </a:xfrm>
          <a:prstGeom prst="rect">
            <a:avLst/>
          </a:prstGeom>
          <a:noFill/>
        </p:spPr>
      </p:pic>
      <p:pic>
        <p:nvPicPr>
          <p:cNvPr id="62466" name="Picture 2" descr="Large Line Drawing of Panicum virgat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0132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33400"/>
            <a:ext cx="3886200" cy="1112838"/>
          </a:xfrm>
        </p:spPr>
        <p:txBody>
          <a:bodyPr/>
          <a:lstStyle/>
          <a:p>
            <a:r>
              <a:rPr lang="en-US" dirty="0" smtClean="0"/>
              <a:t>Texas Bluegrass</a:t>
            </a:r>
            <a:endParaRPr lang="en-US" dirty="0"/>
          </a:p>
        </p:txBody>
      </p:sp>
      <p:pic>
        <p:nvPicPr>
          <p:cNvPr id="61444" name="Picture 4" descr="http://essmextension.tamu.edu/plants/wp-content/gallery/texas-bluegrass/texas-bluegrass_289_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6525" y="2552699"/>
            <a:ext cx="6467475" cy="4305301"/>
          </a:xfrm>
          <a:prstGeom prst="rect">
            <a:avLst/>
          </a:prstGeom>
          <a:noFill/>
        </p:spPr>
      </p:pic>
      <p:pic>
        <p:nvPicPr>
          <p:cNvPr id="61446" name="Picture 6" descr="http://essmextension.tamu.edu/plants/wp-content/gallery/texas-bluegrass/texas-bluegrass_289_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81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</a:t>
            </a:r>
            <a:r>
              <a:rPr lang="en-US" dirty="0" err="1" smtClean="0"/>
              <a:t>Grama</a:t>
            </a:r>
            <a:endParaRPr lang="en-US" dirty="0"/>
          </a:p>
        </p:txBody>
      </p:sp>
      <p:pic>
        <p:nvPicPr>
          <p:cNvPr id="60418" name="Picture 2" descr="http://essmextension.tamu.edu/plants/wp-content/gallery/texas-grama/img_1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3606800" cy="5410200"/>
          </a:xfrm>
          <a:prstGeom prst="rect">
            <a:avLst/>
          </a:prstGeom>
          <a:noFill/>
        </p:spPr>
      </p:pic>
      <p:pic>
        <p:nvPicPr>
          <p:cNvPr id="60420" name="Picture 4" descr="http://essmextension.tamu.edu/plants/wp-content/gallery/texas-grama/img_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19200"/>
            <a:ext cx="3606800" cy="5410200"/>
          </a:xfrm>
          <a:prstGeom prst="rect">
            <a:avLst/>
          </a:prstGeom>
          <a:noFill/>
        </p:spPr>
      </p:pic>
      <p:pic>
        <p:nvPicPr>
          <p:cNvPr id="60422" name="Picture 6" descr="https://encrypted-tbn0.gstatic.com/images?q=tbn:ANd9GcQYzlz036RM_rPVw-fUtVdoYhQsPBrzX0ASnckgg1j4o4JhLuZv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9475" y="2667000"/>
            <a:ext cx="1914525" cy="239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</a:t>
            </a:r>
            <a:r>
              <a:rPr lang="en-US" dirty="0" err="1" smtClean="0"/>
              <a:t>Wintergrass</a:t>
            </a:r>
            <a:endParaRPr lang="en-US" dirty="0"/>
          </a:p>
        </p:txBody>
      </p:sp>
      <p:pic>
        <p:nvPicPr>
          <p:cNvPr id="59394" name="Picture 2" descr="http://www.csdl.tamu.edu/FLORA/fa07/fa07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219825" cy="4476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Tumblegrass</a:t>
            </a:r>
            <a:endParaRPr lang="en-US" dirty="0"/>
          </a:p>
        </p:txBody>
      </p:sp>
      <p:pic>
        <p:nvPicPr>
          <p:cNvPr id="58370" name="Picture 2" descr="http://soilcropandmore.info/crops/Grasses/Tumblegrass/schedonffabarn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65125" y="2193925"/>
            <a:ext cx="5391150" cy="3594100"/>
          </a:xfrm>
          <a:prstGeom prst="rect">
            <a:avLst/>
          </a:prstGeom>
          <a:noFill/>
        </p:spPr>
      </p:pic>
      <p:pic>
        <p:nvPicPr>
          <p:cNvPr id="58372" name="Picture 4" descr="http://www.kansasnativeplants.com/guide/plant_image.php?plnt_id=554&amp;size=640&amp;file_id=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24325" y="1971675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Vine Mesquite</a:t>
            </a:r>
            <a:endParaRPr lang="en-US" dirty="0"/>
          </a:p>
        </p:txBody>
      </p:sp>
      <p:pic>
        <p:nvPicPr>
          <p:cNvPr id="57348" name="Picture 4" descr="Vine Mesquite Seed Head">
            <a:hlinkClick r:id="rId2" tooltip="paob_sdhd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208066" cy="5257800"/>
          </a:xfrm>
          <a:prstGeom prst="rect">
            <a:avLst/>
          </a:prstGeom>
          <a:noFill/>
        </p:spPr>
      </p:pic>
      <p:pic>
        <p:nvPicPr>
          <p:cNvPr id="57350" name="Picture 6" descr="Vine Mesquite Leaf">
            <a:hlinkClick r:id="rId4" tooltip="paob_lf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19200"/>
            <a:ext cx="4528344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Weeping </a:t>
            </a:r>
            <a:r>
              <a:rPr lang="en-US" dirty="0" err="1" smtClean="0"/>
              <a:t>Lovegrass</a:t>
            </a:r>
            <a:endParaRPr lang="en-US" dirty="0"/>
          </a:p>
        </p:txBody>
      </p:sp>
      <p:pic>
        <p:nvPicPr>
          <p:cNvPr id="56322" name="Picture 2" descr="Large Photo of Eragrostis curvu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33850" y="2152650"/>
            <a:ext cx="5372100" cy="3581400"/>
          </a:xfrm>
          <a:prstGeom prst="rect">
            <a:avLst/>
          </a:prstGeom>
          <a:noFill/>
        </p:spPr>
      </p:pic>
      <p:pic>
        <p:nvPicPr>
          <p:cNvPr id="56324" name="Picture 4" descr="http://pics.davesgarden.com/pics/2009/10/01/ineedacupoftea/ac59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4038600" cy="5384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wheatgrass</a:t>
            </a:r>
            <a:endParaRPr lang="en-US" dirty="0"/>
          </a:p>
        </p:txBody>
      </p:sp>
      <p:pic>
        <p:nvPicPr>
          <p:cNvPr id="55302" name="Picture 6" descr="http://www.fnanaturesearch.org/images/stories/ns/marked/M/3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2828925" cy="4286250"/>
          </a:xfrm>
          <a:prstGeom prst="rect">
            <a:avLst/>
          </a:prstGeom>
          <a:noFill/>
        </p:spPr>
      </p:pic>
      <p:pic>
        <p:nvPicPr>
          <p:cNvPr id="55304" name="Picture 8" descr="http://www.jeinc.com/Websites/jeinc/images/seed/wildflowers/Wildflower_Seedling_ID/Western_Wheatgrass_6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4876800" cy="3657600"/>
          </a:xfrm>
          <a:prstGeom prst="rect">
            <a:avLst/>
          </a:prstGeom>
          <a:noFill/>
        </p:spPr>
      </p:pic>
      <p:pic>
        <p:nvPicPr>
          <p:cNvPr id="55300" name="Picture 4" descr="http://www.kaupag.com/Media/Grasses/Wheatgrass,-Weste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667000"/>
            <a:ext cx="28575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Large Photo of Elymus virgini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4064000" cy="609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Wildrye</a:t>
            </a:r>
            <a:endParaRPr lang="en-US" dirty="0"/>
          </a:p>
        </p:txBody>
      </p:sp>
      <p:pic>
        <p:nvPicPr>
          <p:cNvPr id="54276" name="Picture 4" descr="Large Photo of Elymus virginic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886200" cy="58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Windmill grass</a:t>
            </a:r>
            <a:endParaRPr lang="en-US" dirty="0"/>
          </a:p>
        </p:txBody>
      </p:sp>
      <p:pic>
        <p:nvPicPr>
          <p:cNvPr id="53250" name="Picture 2" descr="http://vro.dpi.vic.gov.au/dpi/vro/vroimages.nsf/Images/sss_windmill_grass/$File/windmill_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2933700" cy="2419351"/>
          </a:xfrm>
          <a:prstGeom prst="rect">
            <a:avLst/>
          </a:prstGeom>
          <a:noFill/>
        </p:spPr>
      </p:pic>
      <p:pic>
        <p:nvPicPr>
          <p:cNvPr id="53252" name="Picture 4" descr="http://www.taiwanimports.com/images/P/93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0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Brome </a:t>
            </a:r>
            <a:endParaRPr lang="en-US" dirty="0"/>
          </a:p>
        </p:txBody>
      </p:sp>
      <p:pic>
        <p:nvPicPr>
          <p:cNvPr id="3" name="Picture 2" descr="http://www.uapress.arizona.edu/onlinebks/WEEDS/graphics/fig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11534"/>
            <a:ext cx="4038600" cy="5746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8600" dirty="0" smtClean="0"/>
              <a:t>Legumes</a:t>
            </a:r>
            <a:endParaRPr lang="en-US" sz="8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Catclawsensitive</a:t>
            </a:r>
            <a:r>
              <a:rPr lang="en-US" dirty="0" smtClean="0"/>
              <a:t> Briar</a:t>
            </a:r>
            <a:endParaRPr lang="en-US" dirty="0"/>
          </a:p>
        </p:txBody>
      </p:sp>
      <p:pic>
        <p:nvPicPr>
          <p:cNvPr id="51202" name="Picture 2" descr="Mimosa microphylla (Catclaw sensitive briar) #245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6096000" cy="4572001"/>
          </a:xfrm>
          <a:prstGeom prst="rect">
            <a:avLst/>
          </a:prstGeom>
          <a:noFill/>
        </p:spPr>
      </p:pic>
      <p:pic>
        <p:nvPicPr>
          <p:cNvPr id="51204" name="Picture 4" descr="http://www.aragriculture.org/images/forages_plantid/legumes/catclaw_sensitive_briar_le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43200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191000" cy="1143000"/>
          </a:xfrm>
        </p:spPr>
        <p:txBody>
          <a:bodyPr/>
          <a:lstStyle/>
          <a:p>
            <a:r>
              <a:rPr lang="en-US" dirty="0" err="1" smtClean="0"/>
              <a:t>Bundleflower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178" name="Picture 2" descr="http://upload.wikimedia.org/wikipedia/en/7/7b/Desmanthus_pubescens_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6096000" cy="4572000"/>
          </a:xfrm>
          <a:prstGeom prst="rect">
            <a:avLst/>
          </a:prstGeom>
          <a:noFill/>
        </p:spPr>
      </p:pic>
      <p:pic>
        <p:nvPicPr>
          <p:cNvPr id="50180" name="Picture 4" descr="http://www.erowid.org/plants/d_illinoensis/images/d_illinoensis_summar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572000"/>
            <a:ext cx="2143125" cy="1428750"/>
          </a:xfrm>
          <a:prstGeom prst="rect">
            <a:avLst/>
          </a:prstGeom>
          <a:noFill/>
        </p:spPr>
      </p:pic>
      <p:pic>
        <p:nvPicPr>
          <p:cNvPr id="50182" name="Picture 6" descr="http://www.dropseednursery.com/images/upload/illinois%20bundlefl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52400"/>
            <a:ext cx="5124450" cy="3297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Prairie Clover </a:t>
            </a:r>
            <a:endParaRPr lang="en-US" dirty="0"/>
          </a:p>
        </p:txBody>
      </p:sp>
      <p:pic>
        <p:nvPicPr>
          <p:cNvPr id="49156" name="Picture 4" descr="http://grownative.org/wp-content/uploads/2012/11/purppraiclo_d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3571875" cy="4286250"/>
          </a:xfrm>
          <a:prstGeom prst="rect">
            <a:avLst/>
          </a:prstGeom>
          <a:noFill/>
        </p:spPr>
      </p:pic>
      <p:pic>
        <p:nvPicPr>
          <p:cNvPr id="49158" name="Picture 6" descr="http://prairienursery.com/store/images/PP-PurplePrairieClover_0_432x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60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1143000"/>
          </a:xfrm>
        </p:spPr>
        <p:txBody>
          <a:bodyPr/>
          <a:lstStyle/>
          <a:p>
            <a:r>
              <a:rPr lang="en-US" dirty="0" err="1" smtClean="0"/>
              <a:t>Scurfpea</a:t>
            </a:r>
            <a:endParaRPr lang="en-US" dirty="0"/>
          </a:p>
        </p:txBody>
      </p:sp>
      <p:pic>
        <p:nvPicPr>
          <p:cNvPr id="48130" name="Picture 2" descr="Psoralidium tenuiflorum - Slimflower Scurfpea, Scurfy Pea, Scurf Pea, Few-flowered Scurf-pea, Slender Scurf Pea, Wedgeleaf Scurfpea, Wild Alfalfa (leav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810000" cy="3810000"/>
          </a:xfrm>
          <a:prstGeom prst="rect">
            <a:avLst/>
          </a:prstGeom>
          <a:noFill/>
        </p:spPr>
      </p:pic>
      <p:pic>
        <p:nvPicPr>
          <p:cNvPr id="48132" name="Picture 4" descr="Psoralidium tenuiflorum - Slimflower Scurfpea, Scurfy Pea, Scurf Pea, Few-flowered Scurf-pea, Slender Scurf Pea, Wedgeleaf Scurfpea, Wild Alfal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067175"/>
            <a:ext cx="3810000" cy="2790825"/>
          </a:xfrm>
          <a:prstGeom prst="rect">
            <a:avLst/>
          </a:prstGeom>
          <a:noFill/>
        </p:spPr>
      </p:pic>
      <p:pic>
        <p:nvPicPr>
          <p:cNvPr id="48134" name="Picture 6" descr="Psoralidium tenuiflorum - Slimflower Scurfpea, Scurfy Pea, Scurf Pea, Few-flowered Scurf-pea, Slender Scurf Pea, Wedgeleaf Scurfpea, Wild Alfalfa (flower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286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Vetch </a:t>
            </a:r>
            <a:endParaRPr lang="en-US" dirty="0"/>
          </a:p>
        </p:txBody>
      </p:sp>
      <p:pic>
        <p:nvPicPr>
          <p:cNvPr id="47108" name="Picture 4" descr="http://www.kulak.ac.be/facult/wet/biologie/pb/kulakbiocampus/lage%20planten/Vicia%20villosa%20villosa%20-%20Zachte%20wikke/Vicia%20villosa%20villosa-06-zachte_wikke7-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6096000" cy="4572000"/>
          </a:xfrm>
          <a:prstGeom prst="rect">
            <a:avLst/>
          </a:prstGeom>
          <a:noFill/>
        </p:spPr>
      </p:pic>
      <p:pic>
        <p:nvPicPr>
          <p:cNvPr id="47106" name="Picture 2" descr="http://chestofbooks.com/flora-plants/weeds/Fodder-Pasture-Plants/images/Plate-25-HAIRY-VETCH-Vicia-villosa-Ro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600200"/>
            <a:ext cx="3924300" cy="4685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Neptune </a:t>
            </a:r>
            <a:endParaRPr lang="en-US" dirty="0"/>
          </a:p>
        </p:txBody>
      </p:sp>
      <p:pic>
        <p:nvPicPr>
          <p:cNvPr id="46082" name="Picture 2" descr="http://farm6.static.flickr.com/5449/9090645222_54893e7a3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657600" cy="5520905"/>
          </a:xfrm>
          <a:prstGeom prst="rect">
            <a:avLst/>
          </a:prstGeom>
          <a:noFill/>
        </p:spPr>
      </p:pic>
      <p:pic>
        <p:nvPicPr>
          <p:cNvPr id="46084" name="Picture 4" descr="http://www.bio.utexas.edu/courses/bio406d/images/pics/fab/Neptunia%20lutea%20lv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81200"/>
            <a:ext cx="4826000" cy="3619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 smtClean="0"/>
              <a:t>Forbs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Sunflower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elianthus annuus leaf.jpg (49132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3657600" cy="4876801"/>
          </a:xfrm>
          <a:prstGeom prst="rect">
            <a:avLst/>
          </a:prstGeom>
          <a:noFill/>
        </p:spPr>
      </p:pic>
      <p:pic>
        <p:nvPicPr>
          <p:cNvPr id="44036" name="Picture 4" descr="mature annual sunflower le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320800"/>
            <a:ext cx="3848100" cy="513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Antelopehorn</a:t>
            </a:r>
            <a:r>
              <a:rPr lang="en-US" dirty="0" smtClean="0"/>
              <a:t> Milkweed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2" name="Picture 4" descr="http://www.google.com/url?source=imgres&amp;ct=img&amp;q=http://www.discoverlife.org/IM/I_MO/0001/320/Asclepias_viridis,_leaf_and_flower,I_MO198_1.jpg&amp;sa=X&amp;ei=5ElYUsv2JcamygH194CYBg&amp;ved=0CAQQ8wc4Ew&amp;usg=AFQjCNERo9WiIewrCsz8zap6zUpmisZir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371600"/>
            <a:ext cx="3064669" cy="4953000"/>
          </a:xfrm>
          <a:prstGeom prst="rect">
            <a:avLst/>
          </a:prstGeom>
          <a:noFill/>
        </p:spPr>
      </p:pic>
      <p:pic>
        <p:nvPicPr>
          <p:cNvPr id="43014" name="Picture 6" descr="http://www.google.com/url?source=imgres&amp;ct=img&amp;q=http://texasbutterflyranch.com/wp-content/uploads/2013/05/IMG_1263.jpg&amp;sa=X&amp;ei=OkpYUt3NE8OkyQGFsoFo&amp;ved=0CAQQ8wc4eg&amp;usg=AFQjCNGW9QaDGqcI3D2LEzISU5a8NTJy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828800"/>
            <a:ext cx="5284999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Bermudagrass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http://www.google.com/url?source=imgres&amp;ct=img&amp;q=http://upload.wikimedia.org/wikipedia/commons/6/62/Cynodon_dactylon_2.jpg&amp;sa=X&amp;ei=GvdSUtWBJNKqqQHw1YC4BQ&amp;ved=0CAQQ8wc4Ew&amp;usg=AFQjCNH5ckJZDyvoNFM1YAVOSbA9Yw_F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5810250" cy="386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Beebalm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1986" name="Picture 2" descr="http://www.uco.edu/cms/sll/files/images/Summer%20Flowering%20Plants/Untitled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038600" cy="5391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****Common </a:t>
            </a:r>
            <a:r>
              <a:rPr lang="en-US" dirty="0" err="1" smtClean="0"/>
              <a:t>Broomweed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www.google.com/url?source=imgres&amp;ct=img&amp;q=http://www.bamertseed.com/images/forbs/BroomweedD.jpg&amp;sa=X&amp;ei=xEpYUtv7JMOayQHd8oGoDw&amp;ved=0CAQQ8wc4Qg&amp;usg=AFQjCNGhR30K7K-4_H5KbxkAPM8lzod47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447800"/>
            <a:ext cx="3681147" cy="4722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Compassplant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google.com/url?source=imgres&amp;ct=img&amp;q=http://grownative.org/wp-content/uploads/2012/11/compass_dist.jpg&amp;sa=X&amp;ei=7nlyUpzfJMGz2QWY7IC4Aw&amp;ved=0CAQQ8wc4Ew&amp;usg=AFQjCNGqBIWdcJi46GvEzE6QNyE2nTulj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571875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Large Line Drawing of Croton texen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2900"/>
            <a:ext cx="4343400" cy="6515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Croton </a:t>
            </a:r>
            <a:endParaRPr lang="en-US" dirty="0"/>
          </a:p>
        </p:txBody>
      </p:sp>
      <p:pic>
        <p:nvPicPr>
          <p:cNvPr id="39938" name="Picture 2" descr="standard size image of Croton tex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657598" cy="2438400"/>
          </a:xfrm>
          <a:prstGeom prst="rect">
            <a:avLst/>
          </a:prstGeom>
          <a:noFill/>
        </p:spPr>
      </p:pic>
      <p:pic>
        <p:nvPicPr>
          <p:cNvPr id="39942" name="Picture 6" descr="standard size image of Croton texen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581400"/>
            <a:ext cx="20955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Large Photo of Grindelia squarr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3175000" cy="4762500"/>
          </a:xfrm>
          <a:prstGeom prst="rect">
            <a:avLst/>
          </a:prstGeom>
          <a:noFill/>
        </p:spPr>
      </p:pic>
      <p:pic>
        <p:nvPicPr>
          <p:cNvPr id="38916" name="Picture 4" descr="Large Photo of Grindelia squar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4686300" cy="3124200"/>
          </a:xfrm>
          <a:prstGeom prst="rect">
            <a:avLst/>
          </a:prstGeom>
          <a:noFill/>
        </p:spPr>
      </p:pic>
      <p:pic>
        <p:nvPicPr>
          <p:cNvPr id="38914" name="Picture 2" descr="Large Line Drawing of Grindelia squarr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6743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29200" cy="1143000"/>
          </a:xfrm>
        </p:spPr>
        <p:txBody>
          <a:bodyPr/>
          <a:lstStyle/>
          <a:p>
            <a:r>
              <a:rPr lang="en-US" dirty="0" err="1" smtClean="0"/>
              <a:t>Curlycup</a:t>
            </a:r>
            <a:r>
              <a:rPr lang="en-US" dirty="0" smtClean="0"/>
              <a:t> </a:t>
            </a:r>
            <a:r>
              <a:rPr lang="en-US" dirty="0" err="1" smtClean="0"/>
              <a:t>gumweed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867400" cy="1143000"/>
          </a:xfrm>
        </p:spPr>
        <p:txBody>
          <a:bodyPr/>
          <a:lstStyle/>
          <a:p>
            <a:r>
              <a:rPr lang="en-US" dirty="0" smtClean="0"/>
              <a:t>Daisy </a:t>
            </a:r>
            <a:r>
              <a:rPr lang="en-US" dirty="0" err="1" smtClean="0"/>
              <a:t>Fleabaine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7890" name="Picture 2" descr="Large Line Drawing of Erigeron annu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43000"/>
            <a:ext cx="3810000" cy="5715000"/>
          </a:xfrm>
          <a:prstGeom prst="rect">
            <a:avLst/>
          </a:prstGeom>
          <a:noFill/>
        </p:spPr>
      </p:pic>
      <p:pic>
        <p:nvPicPr>
          <p:cNvPr id="37892" name="Picture 4" descr="Large Photo of Erigeron annu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590800"/>
            <a:ext cx="2667000" cy="4000500"/>
          </a:xfrm>
          <a:prstGeom prst="rect">
            <a:avLst/>
          </a:prstGeom>
          <a:noFill/>
        </p:spPr>
      </p:pic>
      <p:pic>
        <p:nvPicPr>
          <p:cNvPr id="37896" name="Picture 8" descr="standard size image of Erigeron annu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04800"/>
            <a:ext cx="3143250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Dotted </a:t>
            </a:r>
            <a:r>
              <a:rPr lang="en-US" dirty="0" err="1" smtClean="0"/>
              <a:t>Gayfeather</a:t>
            </a:r>
            <a:r>
              <a:rPr lang="en-US" dirty="0" smtClean="0"/>
              <a:t>!!!!!!(: </a:t>
            </a:r>
            <a:br>
              <a:rPr lang="en-US" dirty="0" smtClean="0"/>
            </a:br>
            <a:r>
              <a:rPr lang="en-US" sz="1200" dirty="0" smtClean="0"/>
              <a:t>you need to calm down</a:t>
            </a:r>
            <a:endParaRPr lang="en-US" sz="1200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08739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 descr="Dotted gayfeath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47800"/>
            <a:ext cx="51054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Englemann</a:t>
            </a:r>
            <a:r>
              <a:rPr lang="en-US" dirty="0" smtClean="0"/>
              <a:t> Daisy </a:t>
            </a:r>
            <a:endParaRPr lang="en-US" dirty="0"/>
          </a:p>
        </p:txBody>
      </p:sp>
      <p:pic>
        <p:nvPicPr>
          <p:cNvPr id="35842" name="Picture 2" descr="Large Line Drawing of Engelmannia periste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400" y="1181100"/>
            <a:ext cx="3784600" cy="5676900"/>
          </a:xfrm>
          <a:prstGeom prst="rect">
            <a:avLst/>
          </a:prstGeom>
          <a:noFill/>
        </p:spPr>
      </p:pic>
      <p:pic>
        <p:nvPicPr>
          <p:cNvPr id="35844" name="Picture 4" descr="Large Photo of Engelmannia periste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81100"/>
            <a:ext cx="3784600" cy="567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267200" cy="1143000"/>
          </a:xfrm>
        </p:spPr>
        <p:txBody>
          <a:bodyPr/>
          <a:lstStyle/>
          <a:p>
            <a:r>
              <a:rPr lang="en-US" dirty="0" smtClean="0"/>
              <a:t>Giant Ragweed </a:t>
            </a:r>
            <a:endParaRPr lang="en-US" dirty="0"/>
          </a:p>
        </p:txBody>
      </p:sp>
      <p:pic>
        <p:nvPicPr>
          <p:cNvPr id="34818" name="Picture 2" descr="Large Photo of Ambrosia trif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3098800" cy="4648200"/>
          </a:xfrm>
          <a:prstGeom prst="rect">
            <a:avLst/>
          </a:prstGeom>
          <a:noFill/>
        </p:spPr>
      </p:pic>
      <p:pic>
        <p:nvPicPr>
          <p:cNvPr id="34820" name="Picture 4" descr="Large Photo of Ambrosia trifi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0" y="1219200"/>
            <a:ext cx="3759200" cy="5638800"/>
          </a:xfrm>
          <a:prstGeom prst="rect">
            <a:avLst/>
          </a:prstGeom>
          <a:noFill/>
        </p:spPr>
      </p:pic>
      <p:pic>
        <p:nvPicPr>
          <p:cNvPr id="34822" name="Picture 6" descr="Large Photo of Ambrosia trifi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362200"/>
            <a:ext cx="3225800" cy="483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Halfshrub</a:t>
            </a:r>
            <a:r>
              <a:rPr lang="en-US" dirty="0" smtClean="0"/>
              <a:t> </a:t>
            </a:r>
            <a:r>
              <a:rPr lang="en-US" dirty="0" err="1" smtClean="0"/>
              <a:t>Sundrop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3794" name="Picture 2" descr="Oenothera albicauli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3371850" cy="5057775"/>
          </a:xfrm>
          <a:prstGeom prst="rect">
            <a:avLst/>
          </a:prstGeom>
          <a:noFill/>
        </p:spPr>
      </p:pic>
      <p:pic>
        <p:nvPicPr>
          <p:cNvPr id="33796" name="Picture 4" descr="Calylophus serrulat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371600"/>
            <a:ext cx="3371850" cy="505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Bluestem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 descr="http://passel.unl.edu/Image/KohmetscherAmy1129928556/Big%20Bluestem%20blade%20collar%20shea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5656270" cy="4038600"/>
          </a:xfrm>
          <a:prstGeom prst="rect">
            <a:avLst/>
          </a:prstGeom>
          <a:noFill/>
        </p:spPr>
      </p:pic>
      <p:pic>
        <p:nvPicPr>
          <p:cNvPr id="87044" name="Picture 4" descr="http://newfs.s3.amazonaws.com/taxon-images-1000s1000/Poaceae/andropogon-gerardii-li-km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95400"/>
            <a:ext cx="2900172" cy="439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114800" cy="1143000"/>
          </a:xfrm>
        </p:spPr>
        <p:txBody>
          <a:bodyPr/>
          <a:lstStyle/>
          <a:p>
            <a:r>
              <a:rPr lang="en-US" dirty="0" smtClean="0"/>
              <a:t>Heath Aster </a:t>
            </a:r>
            <a:endParaRPr lang="en-US" dirty="0"/>
          </a:p>
        </p:txBody>
      </p:sp>
      <p:pic>
        <p:nvPicPr>
          <p:cNvPr id="32772" name="Picture 4" descr="http://www.minnesotawildflowers.info/udata/r9ndp23q/white/heath-aster_0912_101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3486150" cy="4648200"/>
          </a:xfrm>
          <a:prstGeom prst="rect">
            <a:avLst/>
          </a:prstGeom>
          <a:noFill/>
        </p:spPr>
      </p:pic>
      <p:pic>
        <p:nvPicPr>
          <p:cNvPr id="32776" name="Picture 8" descr="http://www.minnesotawildflowers.info/udata/r9ndp23q/white/heath-aster_0912_101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3600450" cy="4800600"/>
          </a:xfrm>
          <a:prstGeom prst="rect">
            <a:avLst/>
          </a:prstGeom>
          <a:noFill/>
        </p:spPr>
      </p:pic>
      <p:pic>
        <p:nvPicPr>
          <p:cNvPr id="32774" name="Picture 6" descr="http://www.minnesotawildflowers.info/udata/r9ndp23q/white/heath-aster_0912_100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7719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Horseweed </a:t>
            </a:r>
            <a:endParaRPr lang="en-US" dirty="0"/>
          </a:p>
        </p:txBody>
      </p:sp>
      <p:pic>
        <p:nvPicPr>
          <p:cNvPr id="31748" name="Picture 4" descr="Large Photo of Conyza canaden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-685800"/>
            <a:ext cx="2362200" cy="3543300"/>
          </a:xfrm>
          <a:prstGeom prst="rect">
            <a:avLst/>
          </a:prstGeom>
          <a:noFill/>
        </p:spPr>
      </p:pic>
      <p:pic>
        <p:nvPicPr>
          <p:cNvPr id="31750" name="Picture 6" descr="Large Photo of Conyza canad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2108200"/>
            <a:ext cx="7124700" cy="4749800"/>
          </a:xfrm>
          <a:prstGeom prst="rect">
            <a:avLst/>
          </a:prstGeom>
          <a:noFill/>
        </p:spPr>
      </p:pic>
      <p:pic>
        <p:nvPicPr>
          <p:cNvPr id="31746" name="Picture 2" descr="Large Line Drawing of Conyza canaden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37084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arge Line Drawing of Helianthus maximilia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71600"/>
            <a:ext cx="3352800" cy="5029200"/>
          </a:xfrm>
          <a:prstGeom prst="rect">
            <a:avLst/>
          </a:prstGeom>
          <a:noFill/>
        </p:spPr>
      </p:pic>
      <p:pic>
        <p:nvPicPr>
          <p:cNvPr id="30724" name="Picture 4" descr="Large Line Drawing of Helianthus maximili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200400" cy="4800600"/>
          </a:xfrm>
          <a:prstGeom prst="rect">
            <a:avLst/>
          </a:prstGeom>
          <a:noFill/>
        </p:spPr>
      </p:pic>
      <p:pic>
        <p:nvPicPr>
          <p:cNvPr id="30726" name="Picture 6" descr="Large Photo of Helianthus maximilia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0" y="914400"/>
            <a:ext cx="4165600" cy="624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Maximilian Sunflower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Large Photo of Lepidium virginic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27200"/>
            <a:ext cx="7696200" cy="5130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Pepperweed</a:t>
            </a:r>
            <a:endParaRPr lang="en-US" dirty="0"/>
          </a:p>
        </p:txBody>
      </p:sp>
      <p:pic>
        <p:nvPicPr>
          <p:cNvPr id="29698" name="Picture 2" descr="Publication sized image of Lepidium virginic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 descr="Publication sized image of Ratibida columnif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648200" cy="3015387"/>
          </a:xfrm>
          <a:prstGeom prst="rect">
            <a:avLst/>
          </a:prstGeom>
          <a:noFill/>
        </p:spPr>
      </p:pic>
      <p:pic>
        <p:nvPicPr>
          <p:cNvPr id="28678" name="Picture 6" descr="Large Photo of Ratibida columnif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4343400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Prairie Coneflower(</a:t>
            </a:r>
            <a:r>
              <a:rPr lang="en-US" dirty="0" err="1" smtClean="0"/>
              <a:t>MexicanHat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8676" name="Picture 4" descr="Large Photo of Ratibida columnif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5029200" cy="3352800"/>
          </a:xfrm>
          <a:prstGeom prst="rect">
            <a:avLst/>
          </a:prstGeom>
          <a:noFill/>
        </p:spPr>
      </p:pic>
      <p:pic>
        <p:nvPicPr>
          <p:cNvPr id="28680" name="Picture 8" descr="Large Photo of Ratibida columnif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14400"/>
            <a:ext cx="4572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Plains Yucca</a:t>
            </a:r>
            <a:endParaRPr lang="en-US" dirty="0"/>
          </a:p>
        </p:txBody>
      </p:sp>
      <p:pic>
        <p:nvPicPr>
          <p:cNvPr id="26627" name="Picture 3" descr="Plains Yucca blooming">
            <a:hlinkClick r:id="rId2" tooltip="Download Plains Yucca Blooming Royalty Free Stock Photo - Image: 26200345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752600"/>
            <a:ext cx="32575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Prickly Pear </a:t>
            </a:r>
            <a:r>
              <a:rPr lang="en-US" dirty="0" err="1" smtClean="0"/>
              <a:t>Catus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602" name="Picture 2" descr="http://www.herrinhs.org/Teachers/EricJohns/CHA07/Noah%20Quinton/Prickly%20Pear/flowering%20cact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3152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science.halleyhosting.com/nature/basin/sun/button/art/michauxiana/michauxiana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352800"/>
            <a:ext cx="3860216" cy="335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Sagewort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4578" name="Picture 2" descr="http://science.halleyhosting.com/nature/plants/sun/button/artemisia/ludoviciana/candicans/ludoviciana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3505200" cy="4972493"/>
          </a:xfrm>
          <a:prstGeom prst="rect">
            <a:avLst/>
          </a:prstGeom>
          <a:noFill/>
        </p:spPr>
      </p:pic>
      <p:pic>
        <p:nvPicPr>
          <p:cNvPr id="24580" name="Picture 4" descr="http://science.halleyhosting.com/nature/plants/sun/button/artemisia/ludoviciana/candicans/ludoviciana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295400"/>
            <a:ext cx="1842897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533400"/>
            <a:ext cx="7224991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/>
                <a:solidFill>
                  <a:schemeClr val="accent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Silverleaf</a:t>
            </a:r>
            <a:r>
              <a:rPr lang="en-US" sz="5400" b="1" cap="all" dirty="0" smtClean="0">
                <a:ln/>
                <a:solidFill>
                  <a:schemeClr val="accent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Nightshade </a:t>
            </a:r>
            <a:endParaRPr lang="en-US" sz="5400" b="1" cap="all" dirty="0">
              <a:ln/>
              <a:solidFill>
                <a:schemeClr val="accent4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3555" name="Picture 3" descr="Large Photo of Solanum elaeagnifol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371600"/>
            <a:ext cx="7658100" cy="5105400"/>
          </a:xfrm>
          <a:prstGeom prst="rect">
            <a:avLst/>
          </a:prstGeom>
          <a:noFill/>
        </p:spPr>
      </p:pic>
      <p:pic>
        <p:nvPicPr>
          <p:cNvPr id="23557" name="Picture 5" descr="Large Line Drawing of Solanum elaeagnifol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1371600"/>
            <a:ext cx="34036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Large Photo of Euphorbia margin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286500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on the </a:t>
            </a:r>
            <a:r>
              <a:rPr lang="en-US" dirty="0" err="1" smtClean="0"/>
              <a:t>Moutain</a:t>
            </a:r>
            <a:r>
              <a:rPr lang="en-US" dirty="0" smtClean="0"/>
              <a:t> :P</a:t>
            </a:r>
            <a:endParaRPr lang="en-US" dirty="0"/>
          </a:p>
        </p:txBody>
      </p:sp>
      <p:pic>
        <p:nvPicPr>
          <p:cNvPr id="22530" name="Picture 2" descr="Large Photo of Euphorbia margin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429000"/>
            <a:ext cx="51435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</a:t>
            </a:r>
            <a:r>
              <a:rPr lang="en-US" dirty="0" err="1" smtClean="0"/>
              <a:t>Grama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4994" name="Picture 2" descr="http://www.catnapin.com/WildFlowers/Grass/Blue%20Grama,%20Bouteloua%20gracilis,%20Floyd%20%281%29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5695950" cy="2381250"/>
          </a:xfrm>
          <a:prstGeom prst="rect">
            <a:avLst/>
          </a:prstGeom>
          <a:noFill/>
        </p:spPr>
      </p:pic>
      <p:pic>
        <p:nvPicPr>
          <p:cNvPr id="84996" name="Picture 4" descr="http://www.catnapin.com/WildFlowers/Grass/Blue%20Grama,%20Bouteloua%20gracilis,%20Floyd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810000"/>
            <a:ext cx="1724025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1.bp.blogspot.com/-itO4to003-4/UDBBEdUGFII/AAAAAAAAICA/H-6XCzQbP9c/s640/9+Sawtooth+Daisy+(grindelia+papposa,+aka+Wax+Goldenweed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3161109" cy="4495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Wax </a:t>
            </a:r>
            <a:r>
              <a:rPr lang="en-US" dirty="0" err="1" smtClean="0"/>
              <a:t>Goldenweed</a:t>
            </a:r>
            <a:endParaRPr lang="en-US" dirty="0"/>
          </a:p>
        </p:txBody>
      </p:sp>
      <p:pic>
        <p:nvPicPr>
          <p:cNvPr id="21506" name="Picture 2" descr="http://phranksphotos365.files.wordpress.com/2011/09/img_3951.jpg?w=500&amp;h=62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333625"/>
            <a:ext cx="3619500" cy="4524375"/>
          </a:xfrm>
          <a:prstGeom prst="rect">
            <a:avLst/>
          </a:prstGeom>
          <a:noFill/>
        </p:spPr>
      </p:pic>
      <p:pic>
        <p:nvPicPr>
          <p:cNvPr id="21510" name="Picture 6" descr="http://www.uco.edu/cms/sll/files/images/Summer%20Flowering%20Plants/Untitled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2495549"/>
            <a:ext cx="3857625" cy="4362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ull size picture of Western Ironweed, Baldwin's Ironweed (&lt;i&gt;Vernonia baldwinii&lt;/i&gt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914400"/>
            <a:ext cx="3962400" cy="297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638800" cy="1143000"/>
          </a:xfrm>
        </p:spPr>
        <p:txBody>
          <a:bodyPr/>
          <a:lstStyle/>
          <a:p>
            <a:r>
              <a:rPr lang="en-US" dirty="0" smtClean="0"/>
              <a:t>Western Ironweed </a:t>
            </a:r>
            <a:endParaRPr lang="en-US" dirty="0"/>
          </a:p>
        </p:txBody>
      </p:sp>
      <p:pic>
        <p:nvPicPr>
          <p:cNvPr id="20482" name="Picture 2" descr="http://www.uco.edu/cms/sll/files/images/Summer%20Flowering%20Plants/Untitled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2992206" cy="5867400"/>
          </a:xfrm>
          <a:prstGeom prst="rect">
            <a:avLst/>
          </a:prstGeom>
          <a:noFill/>
        </p:spPr>
      </p:pic>
      <p:pic>
        <p:nvPicPr>
          <p:cNvPr id="20486" name="Picture 6" descr="Full size picture of Western Ironweed, Baldwin's Ironweed (&lt;i&gt;Vernonia baldwinii&lt;/i&gt;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733800" y="3352800"/>
            <a:ext cx="46736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Ragweed </a:t>
            </a:r>
            <a:endParaRPr lang="en-US" dirty="0"/>
          </a:p>
        </p:txBody>
      </p:sp>
      <p:pic>
        <p:nvPicPr>
          <p:cNvPr id="19460" name="Picture 4" descr="http://essmextension.tamu.edu/plants/wp-content/gallery/western-ragweed/western-ragweed_133_072505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56" y="3505200"/>
            <a:ext cx="5032344" cy="3352800"/>
          </a:xfrm>
          <a:prstGeom prst="rect">
            <a:avLst/>
          </a:prstGeom>
          <a:noFill/>
        </p:spPr>
      </p:pic>
      <p:pic>
        <p:nvPicPr>
          <p:cNvPr id="19462" name="Picture 6" descr="http://essmextension.tamu.edu/plants/wp-content/gallery/western-ragweed/western-ragweed_133_img_2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0"/>
            <a:ext cx="2362200" cy="3543300"/>
          </a:xfrm>
          <a:prstGeom prst="rect">
            <a:avLst/>
          </a:prstGeom>
          <a:noFill/>
        </p:spPr>
      </p:pic>
      <p:pic>
        <p:nvPicPr>
          <p:cNvPr id="19464" name="Picture 8" descr="http://essmextension.tamu.edu/plants/wp-content/gallery/western-ragweed/western-ragweed_133_072006-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381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Yarrow </a:t>
            </a:r>
            <a:endParaRPr lang="en-US" dirty="0"/>
          </a:p>
        </p:txBody>
      </p:sp>
      <p:pic>
        <p:nvPicPr>
          <p:cNvPr id="18434" name="Picture 2" descr="Large Line Drawing of Achillea millefol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34000" y="1219200"/>
            <a:ext cx="3556000" cy="5334000"/>
          </a:xfrm>
          <a:prstGeom prst="rect">
            <a:avLst/>
          </a:prstGeom>
          <a:noFill/>
        </p:spPr>
      </p:pic>
      <p:pic>
        <p:nvPicPr>
          <p:cNvPr id="18438" name="Picture 6" descr="http://botanical.com/botanical/mgmh/y/yarrow02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315968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 err="1" smtClean="0"/>
              <a:t>Woodies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jack oak </a:t>
            </a:r>
            <a:endParaRPr lang="en-US" dirty="0"/>
          </a:p>
        </p:txBody>
      </p:sp>
      <p:pic>
        <p:nvPicPr>
          <p:cNvPr id="33794" name="Picture 2" descr="Black Jack Le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463754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Cedar </a:t>
            </a:r>
            <a:endParaRPr lang="en-US" dirty="0"/>
          </a:p>
        </p:txBody>
      </p:sp>
      <p:pic>
        <p:nvPicPr>
          <p:cNvPr id="32770" name="Picture 2" descr="http://www.google.com/url?source=imgres&amp;ct=img&amp;q=http://www.fleacontrolbook.com/wp-content/uploads/2009/04/cedar-leaf1.jpg&amp;sa=X&amp;ei=qgNTUtivPIfxqQGboIGwAQ&amp;ved=0CAQQ8wc4Bg&amp;usg=AFQjCNGcFCqffoyJt5OyJntVzywSfBRx9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083657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Button bush </a:t>
            </a:r>
            <a:endParaRPr lang="en-US" dirty="0"/>
          </a:p>
        </p:txBody>
      </p:sp>
      <p:pic>
        <p:nvPicPr>
          <p:cNvPr id="31746" name="Picture 2" descr="http://www.google.com/url?source=imgres&amp;ct=img&amp;q=http://urbanarboretumdiary.files.wordpress.com/2012/05/hl-left-but-rt1.jpg&amp;sa=X&amp;ei=5ANTUrnKA9T2qwHehYFw&amp;ved=0CAQQ8wc4CQ&amp;usg=AFQjCNEDTqctQy_c1mkttqjL5NFes3c8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5943600" cy="5077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Chittamwood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22" name="Picture 2" descr="http://www.google.com/url?source=imgres&amp;ct=img&amp;q=http://forestry.sfasu.edu/faculty/jstovall/dendro//images/tree_photos/sidelanu/sidelanu_leaf3.jpg&amp;sa=X&amp;ei=GQRTUoHiFZHzrAGqx4GIAQ&amp;ved=0CAQQ8wc4DA&amp;usg=AFQjCNH6dxrdnHDcOvmDSreQMuHbHJ4Mp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25231" y="565569"/>
            <a:ext cx="4417188" cy="663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cottonwood </a:t>
            </a:r>
            <a:endParaRPr lang="en-US" dirty="0"/>
          </a:p>
        </p:txBody>
      </p:sp>
      <p:pic>
        <p:nvPicPr>
          <p:cNvPr id="12290" name="Picture 2" descr="Cottonwood Foli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810375" cy="510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Broomsedge</a:t>
            </a:r>
            <a:r>
              <a:rPr lang="en-US" dirty="0" smtClean="0"/>
              <a:t> Bluestem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 descr="http://plants.usda.gov/gallery/large/anvi2_009_lv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066800"/>
            <a:ext cx="3149600" cy="4724400"/>
          </a:xfrm>
          <a:prstGeom prst="rect">
            <a:avLst/>
          </a:prstGeom>
          <a:noFill/>
        </p:spPr>
      </p:pic>
      <p:pic>
        <p:nvPicPr>
          <p:cNvPr id="84996" name="Picture 4" descr="http://www.oardc.ohio-state.edu/weedguide/images/fullsize/0040brsedgero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399"/>
            <a:ext cx="3371850" cy="4800601"/>
          </a:xfrm>
          <a:prstGeom prst="rect">
            <a:avLst/>
          </a:prstGeom>
          <a:noFill/>
        </p:spPr>
      </p:pic>
      <p:pic>
        <p:nvPicPr>
          <p:cNvPr id="84998" name="Picture 6" descr="http://www.soilcropandmore.info/crops/Grasses/Broomsedge_bluestem/broomsedge4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2638425" cy="320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</a:t>
            </a:r>
            <a:endParaRPr lang="en-US" dirty="0"/>
          </a:p>
        </p:txBody>
      </p:sp>
      <p:pic>
        <p:nvPicPr>
          <p:cNvPr id="11266" name="Picture 2" descr="Ulmus americana (American elm) - lea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62201" y="380999"/>
            <a:ext cx="4572000" cy="6858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Skunkbush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 descr="Large Photo of Rhus trilob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038600"/>
            <a:ext cx="4000500" cy="2667000"/>
          </a:xfrm>
          <a:prstGeom prst="rect">
            <a:avLst/>
          </a:prstGeom>
          <a:noFill/>
        </p:spPr>
      </p:pic>
      <p:pic>
        <p:nvPicPr>
          <p:cNvPr id="10244" name="Picture 4" descr="Large Photo of Rhus trilob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42291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Greenbriar</a:t>
            </a:r>
            <a:endParaRPr lang="en-US" dirty="0"/>
          </a:p>
        </p:txBody>
      </p:sp>
      <p:pic>
        <p:nvPicPr>
          <p:cNvPr id="9218" name="Picture 2" descr="http://www.google.com/url?source=imgres&amp;ct=img&amp;q=http://forestry.sfasu.edu/faculty/jstovall/dendro//images/tree_photos/smilbona/smilbona_leaf4.jpg&amp;sa=X&amp;ei=mEZYUs3SJObkyQHx9oCIAg&amp;ved=0CAQQ8wc4Aw&amp;usg=AFQjCNEQ_5jeTZohz2VjOEv_j4Qcw-uUI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355762" cy="4197871"/>
          </a:xfrm>
          <a:prstGeom prst="rect">
            <a:avLst/>
          </a:prstGeom>
          <a:noFill/>
        </p:spPr>
      </p:pic>
      <p:pic>
        <p:nvPicPr>
          <p:cNvPr id="6" name="Picture 4" descr="Smilax bona-nox (saw greenbrier) - lea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371600"/>
            <a:ext cx="3429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Hackberry</a:t>
            </a:r>
            <a:endParaRPr lang="en-US" dirty="0"/>
          </a:p>
        </p:txBody>
      </p:sp>
      <p:pic>
        <p:nvPicPr>
          <p:cNvPr id="8194" name="Picture 2" descr="http://www.google.com/url?source=imgres&amp;ct=img&amp;q=http://upload.wikimedia.org/wikipedia/commons/3/35/Celtis_occidentalis_leaf.png&amp;sa=X&amp;ei=NUZYUseUA4SHygGA2YGYCw&amp;ved=0CAQQ8wc4Dg&amp;usg=AFQjCNFZEVDgZSiwdU6ub15WcsDXoOIB-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07920" y="-98120"/>
            <a:ext cx="4800600" cy="8044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Sumac </a:t>
            </a:r>
            <a:endParaRPr lang="en-US" dirty="0"/>
          </a:p>
        </p:txBody>
      </p:sp>
      <p:pic>
        <p:nvPicPr>
          <p:cNvPr id="7170" name="Picture 2" descr="http://www.google.com/url?source=imgres&amp;ct=img&amp;q=http://imgc.allpostersimages.com/images/P-473-488-90/38/3814/MRRIF00Z/posters/adam-jones-fall-leaves-of-the-shining-sumac-rhus-copallina-north-america.jpg&amp;sa=X&amp;ei=VkVYUvqrK6OiyAHZyoGADg&amp;ved=0CAQQ8wc4Ew&amp;usg=AFQjCNHebH8AjR-xH1l7AIx4wD9eK6I6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53828" y="384572"/>
            <a:ext cx="5007769" cy="667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oak </a:t>
            </a:r>
            <a:endParaRPr lang="en-US" dirty="0"/>
          </a:p>
        </p:txBody>
      </p:sp>
      <p:pic>
        <p:nvPicPr>
          <p:cNvPr id="6146" name="Picture 2" descr="http://www.google.com/url?source=imgres&amp;ct=img&amp;q=http://benkolstad.net/wp-content/gallery/bocaplants/quercus_acorns.jpg&amp;sa=X&amp;ei=D0VYUv3nJKGCyQGd24CIBA&amp;ved=0CAQQ8wc4Gg&amp;usg=AFQjCNGV-tfjE_BVpTxyewLarVg-4aR7i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153400" cy="5462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Mesquite </a:t>
            </a:r>
            <a:endParaRPr lang="en-US" dirty="0"/>
          </a:p>
        </p:txBody>
      </p:sp>
      <p:pic>
        <p:nvPicPr>
          <p:cNvPr id="5122" name="Picture 2" descr="http://www.google.com/url?source=imgres&amp;ct=img&amp;q=http://www.texastreeproject.org/field_guide/trees/honey_mesquite_2.jpg&amp;sa=X&amp;ei=sURYUve0JKblyQGh_4DoDA&amp;ved=0CAQQ8wc4HA&amp;usg=AFQjCNEB8G7S2eKUztUbgcfnupB6NwJF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572500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Oak</a:t>
            </a:r>
            <a:endParaRPr lang="en-US" dirty="0"/>
          </a:p>
        </p:txBody>
      </p:sp>
      <p:pic>
        <p:nvPicPr>
          <p:cNvPr id="4098" name="Picture 2" descr="http://www.google.com/url?source=imgres&amp;ct=img&amp;q=http://www.ibiblio.org/openkey/intkey/images/Quercus_stellata_leaf01.jpg&amp;sa=X&amp;ei=S0RYUprFGYKCyAHW24HgBQ&amp;ved=0CAQQ8wc4Cw&amp;usg=AFQjCNHVPfIO03ARZixvrNLOeDL3asNx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13604" y="529596"/>
            <a:ext cx="4574260" cy="6563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</a:t>
            </a:r>
            <a:endParaRPr lang="en-US" dirty="0"/>
          </a:p>
        </p:txBody>
      </p:sp>
      <p:pic>
        <p:nvPicPr>
          <p:cNvPr id="3076" name="Picture 4" descr="Large Photo of Prunus americ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5829300" cy="3886200"/>
          </a:xfrm>
          <a:prstGeom prst="rect">
            <a:avLst/>
          </a:prstGeom>
          <a:noFill/>
        </p:spPr>
      </p:pic>
      <p:pic>
        <p:nvPicPr>
          <p:cNvPr id="3074" name="Picture 2" descr="Large Line Drawing of Prunus americ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914400"/>
            <a:ext cx="37084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Redbud</a:t>
            </a:r>
            <a:endParaRPr lang="en-US" dirty="0"/>
          </a:p>
        </p:txBody>
      </p:sp>
      <p:pic>
        <p:nvPicPr>
          <p:cNvPr id="2050" name="Picture 2" descr="http://www.google.com/url?source=imgres&amp;ct=img&amp;q=http://fleamarketgardeningdotorg.files.wordpress.com/2012/02/eastern-redbud-cercis-canadensis.jpg&amp;sa=X&amp;ei=tkNYUveGCMnkyQGZooCgDQ&amp;ved=0CAQQ8wc4BQ&amp;usg=AFQjCNGKPpeZH5pMFajwZw3Dpi1XeVce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396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Buffalo Grass</a:t>
            </a:r>
            <a:endParaRPr lang="en-US" dirty="0"/>
          </a:p>
        </p:txBody>
      </p:sp>
      <p:pic>
        <p:nvPicPr>
          <p:cNvPr id="83970" name="Picture 2" descr="http://www.millettephotomedia.com/imgs/photos/big/AnthoxanthumodoratumMDQ2946MPMTVw4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810000" cy="4953000"/>
          </a:xfrm>
          <a:prstGeom prst="rect">
            <a:avLst/>
          </a:prstGeom>
          <a:noFill/>
        </p:spPr>
      </p:pic>
      <p:pic>
        <p:nvPicPr>
          <p:cNvPr id="83972" name="Picture 4" descr="http://www.plant-lore.com/wp-content/uploads/2011/10/Blade_grass-768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19200"/>
            <a:ext cx="2514600" cy="3352800"/>
          </a:xfrm>
          <a:prstGeom prst="rect">
            <a:avLst/>
          </a:prstGeom>
          <a:noFill/>
        </p:spPr>
      </p:pic>
      <p:pic>
        <p:nvPicPr>
          <p:cNvPr id="83974" name="Picture 6" descr="http://observeyourpreserve.org/sites/default/files/styles/full_species_image/public/image_uploads/buffalo_grass_john_hilty.jpg?itok=tBja3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267200"/>
            <a:ext cx="3276600" cy="223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Soapberry </a:t>
            </a:r>
            <a:endParaRPr lang="en-US" dirty="0"/>
          </a:p>
        </p:txBody>
      </p:sp>
      <p:pic>
        <p:nvPicPr>
          <p:cNvPr id="1026" name="Picture 2" descr="Sapindus saponaria ssp. drummondii (western soapberry) - lea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11401" y="279400"/>
            <a:ext cx="4673600" cy="701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Words>163</Words>
  <Application>Microsoft Office PowerPoint</Application>
  <PresentationFormat>On-screen Show (4:3)</PresentationFormat>
  <Paragraphs>91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Arial</vt:lpstr>
      <vt:lpstr>Calibri</vt:lpstr>
      <vt:lpstr>Office Theme</vt:lpstr>
      <vt:lpstr>Range Leaves </vt:lpstr>
      <vt:lpstr>Grasses</vt:lpstr>
      <vt:lpstr>Annual Threeawn </vt:lpstr>
      <vt:lpstr>Annual Brome </vt:lpstr>
      <vt:lpstr>Bermudagrass </vt:lpstr>
      <vt:lpstr>Big Bluestem </vt:lpstr>
      <vt:lpstr>Blue Grama </vt:lpstr>
      <vt:lpstr>Broomsedge Bluestem</vt:lpstr>
      <vt:lpstr>Buffalo Grass</vt:lpstr>
      <vt:lpstr>Curly Mesquite </vt:lpstr>
      <vt:lpstr>Eastern Gamagrass</vt:lpstr>
      <vt:lpstr>Fall witchgrass</vt:lpstr>
      <vt:lpstr>Hairy Grama</vt:lpstr>
      <vt:lpstr>Hairy Tridens</vt:lpstr>
      <vt:lpstr>Indiangrass</vt:lpstr>
      <vt:lpstr>Johnsongrass</vt:lpstr>
      <vt:lpstr>Lil Barley</vt:lpstr>
      <vt:lpstr>Lil Bluestem</vt:lpstr>
      <vt:lpstr>Perennial Dropseed</vt:lpstr>
      <vt:lpstr>Perennial Threeawn</vt:lpstr>
      <vt:lpstr>Purpletop</vt:lpstr>
      <vt:lpstr>Red grama</vt:lpstr>
      <vt:lpstr>Sand dropseed</vt:lpstr>
      <vt:lpstr>Sand lovegrass</vt:lpstr>
      <vt:lpstr>Scribner Panicum</vt:lpstr>
      <vt:lpstr>Sedge</vt:lpstr>
      <vt:lpstr>Sideoats grama</vt:lpstr>
      <vt:lpstr>Silver bluestem</vt:lpstr>
      <vt:lpstr>Splitbeard bluestem</vt:lpstr>
      <vt:lpstr>Switchgrass</vt:lpstr>
      <vt:lpstr>Texas Bluegrass</vt:lpstr>
      <vt:lpstr>Texas Grama</vt:lpstr>
      <vt:lpstr>Texas Wintergrass</vt:lpstr>
      <vt:lpstr>Tumblegrass</vt:lpstr>
      <vt:lpstr>Vine Mesquite</vt:lpstr>
      <vt:lpstr>Weeping Lovegrass</vt:lpstr>
      <vt:lpstr>Western wheatgrass</vt:lpstr>
      <vt:lpstr>Wildrye</vt:lpstr>
      <vt:lpstr>Windmill grass</vt:lpstr>
      <vt:lpstr>Legumes</vt:lpstr>
      <vt:lpstr>Catclawsensitive Briar</vt:lpstr>
      <vt:lpstr>Bundleflower </vt:lpstr>
      <vt:lpstr>Prairie Clover </vt:lpstr>
      <vt:lpstr>Scurfpea</vt:lpstr>
      <vt:lpstr>Vetch </vt:lpstr>
      <vt:lpstr>Yellow Neptune </vt:lpstr>
      <vt:lpstr>Forbs </vt:lpstr>
      <vt:lpstr>Annual Sunflower </vt:lpstr>
      <vt:lpstr>Antelopehorn Milkweed </vt:lpstr>
      <vt:lpstr>Beebalm </vt:lpstr>
      <vt:lpstr>****Common Broomweed </vt:lpstr>
      <vt:lpstr>Compassplant  </vt:lpstr>
      <vt:lpstr>Croton </vt:lpstr>
      <vt:lpstr>Curlycup gumweed </vt:lpstr>
      <vt:lpstr>Daisy Fleabaine </vt:lpstr>
      <vt:lpstr>Dotted Gayfeather!!!!!!(:  you need to calm down</vt:lpstr>
      <vt:lpstr>Englemann Daisy </vt:lpstr>
      <vt:lpstr>Giant Ragweed </vt:lpstr>
      <vt:lpstr>Halfshrub Sundrop </vt:lpstr>
      <vt:lpstr>Heath Aster </vt:lpstr>
      <vt:lpstr>Horseweed </vt:lpstr>
      <vt:lpstr>Maximilian Sunflower </vt:lpstr>
      <vt:lpstr>Pepperweed</vt:lpstr>
      <vt:lpstr>Prairie Coneflower(MexicanHat)</vt:lpstr>
      <vt:lpstr>Plains Yucca</vt:lpstr>
      <vt:lpstr>Prickly Pear Catus </vt:lpstr>
      <vt:lpstr>Sagewort </vt:lpstr>
      <vt:lpstr>PowerPoint Presentation</vt:lpstr>
      <vt:lpstr>Snow on the Moutain :P</vt:lpstr>
      <vt:lpstr>Wax Goldenweed</vt:lpstr>
      <vt:lpstr>Western Ironweed </vt:lpstr>
      <vt:lpstr>Western Ragweed </vt:lpstr>
      <vt:lpstr>Yarrow </vt:lpstr>
      <vt:lpstr>Woodies </vt:lpstr>
      <vt:lpstr>Black jack oak </vt:lpstr>
      <vt:lpstr>Cedar </vt:lpstr>
      <vt:lpstr>Button bush </vt:lpstr>
      <vt:lpstr>Chittamwood </vt:lpstr>
      <vt:lpstr>Eastern cottonwood </vt:lpstr>
      <vt:lpstr>Elm</vt:lpstr>
      <vt:lpstr>Skunkbush </vt:lpstr>
      <vt:lpstr>Greenbriar</vt:lpstr>
      <vt:lpstr>Hackberry</vt:lpstr>
      <vt:lpstr>Sumac </vt:lpstr>
      <vt:lpstr>Live oak </vt:lpstr>
      <vt:lpstr>Mesquite </vt:lpstr>
      <vt:lpstr>Post Oak</vt:lpstr>
      <vt:lpstr>Plum</vt:lpstr>
      <vt:lpstr>Redbud</vt:lpstr>
      <vt:lpstr>Soapberry </vt:lpstr>
    </vt:vector>
  </TitlesOfParts>
  <Company>Waxahachie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Range Leaves </dc:title>
  <dc:creator>jmiddleton</dc:creator>
  <cp:lastModifiedBy>Jeanette Middleton</cp:lastModifiedBy>
  <cp:revision>97</cp:revision>
  <dcterms:created xsi:type="dcterms:W3CDTF">2013-10-07T17:36:23Z</dcterms:created>
  <dcterms:modified xsi:type="dcterms:W3CDTF">2015-04-22T18:28:06Z</dcterms:modified>
</cp:coreProperties>
</file>