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69" r:id="rId3"/>
    <p:sldId id="271" r:id="rId4"/>
    <p:sldId id="258" r:id="rId5"/>
    <p:sldId id="270" r:id="rId6"/>
    <p:sldId id="267" r:id="rId7"/>
    <p:sldId id="274" r:id="rId8"/>
    <p:sldId id="273" r:id="rId9"/>
    <p:sldId id="272" r:id="rId10"/>
    <p:sldId id="257" r:id="rId11"/>
    <p:sldId id="275" r:id="rId12"/>
    <p:sldId id="288" r:id="rId13"/>
    <p:sldId id="261" r:id="rId14"/>
    <p:sldId id="276" r:id="rId15"/>
    <p:sldId id="262" r:id="rId16"/>
    <p:sldId id="277" r:id="rId17"/>
    <p:sldId id="289" r:id="rId18"/>
    <p:sldId id="278" r:id="rId19"/>
    <p:sldId id="264" r:id="rId20"/>
    <p:sldId id="279" r:id="rId21"/>
    <p:sldId id="280" r:id="rId22"/>
    <p:sldId id="287" r:id="rId23"/>
    <p:sldId id="265" r:id="rId24"/>
    <p:sldId id="281" r:id="rId25"/>
    <p:sldId id="290" r:id="rId26"/>
    <p:sldId id="266" r:id="rId27"/>
    <p:sldId id="282" r:id="rId28"/>
    <p:sldId id="291" r:id="rId29"/>
    <p:sldId id="268" r:id="rId30"/>
    <p:sldId id="259" r:id="rId31"/>
    <p:sldId id="283" r:id="rId32"/>
    <p:sldId id="260" r:id="rId33"/>
    <p:sldId id="284" r:id="rId34"/>
    <p:sldId id="285" r:id="rId35"/>
    <p:sldId id="263" r:id="rId36"/>
    <p:sldId id="28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04730B-C4F3-4CA9-A02C-186408CDAB39}">
          <p14:sldIdLst>
            <p14:sldId id="256"/>
          </p14:sldIdLst>
        </p14:section>
        <p14:section name="Light Horse Breeds" id="{A4052FAD-BEBA-4B9D-976E-97B7CCF47138}">
          <p14:sldIdLst>
            <p14:sldId id="269"/>
            <p14:sldId id="271"/>
            <p14:sldId id="258"/>
            <p14:sldId id="270"/>
            <p14:sldId id="267"/>
            <p14:sldId id="274"/>
            <p14:sldId id="273"/>
            <p14:sldId id="272"/>
            <p14:sldId id="257"/>
            <p14:sldId id="275"/>
            <p14:sldId id="288"/>
            <p14:sldId id="261"/>
            <p14:sldId id="276"/>
            <p14:sldId id="262"/>
            <p14:sldId id="277"/>
            <p14:sldId id="289"/>
            <p14:sldId id="278"/>
            <p14:sldId id="264"/>
            <p14:sldId id="279"/>
            <p14:sldId id="280"/>
            <p14:sldId id="287"/>
            <p14:sldId id="265"/>
            <p14:sldId id="281"/>
            <p14:sldId id="290"/>
            <p14:sldId id="266"/>
            <p14:sldId id="282"/>
            <p14:sldId id="291"/>
          </p14:sldIdLst>
        </p14:section>
        <p14:section name="Heavy Horse Breeds" id="{900C3D0C-CF47-4C14-A690-48E635B6FC98}">
          <p14:sldIdLst>
            <p14:sldId id="268"/>
            <p14:sldId id="259"/>
            <p14:sldId id="283"/>
            <p14:sldId id="260"/>
            <p14:sldId id="284"/>
            <p14:sldId id="285"/>
            <p14:sldId id="263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2515D-CED2-4B10-A840-A171032C34AF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C5BEE-5944-42F9-A6DE-8B01ED269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5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students don’t</a:t>
            </a:r>
            <a:r>
              <a:rPr lang="en-US" baseline="0" dirty="0" smtClean="0"/>
              <a:t> have to identify which breeds are light horses, just be able to identify the breeds listed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students</a:t>
            </a:r>
            <a:r>
              <a:rPr lang="en-US" baseline="0" dirty="0" smtClean="0"/>
              <a:t> don’t need to differentiate between hot-blooded and warm-blooded horses, just identify the breeds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5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students</a:t>
            </a:r>
            <a:r>
              <a:rPr lang="en-US" baseline="0" dirty="0" smtClean="0"/>
              <a:t> don’t need to differentiate between hot-blooded and warm-blooded horses, just identify the breeds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6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students don’t need to</a:t>
            </a:r>
            <a:r>
              <a:rPr lang="en-US" baseline="0" dirty="0" smtClean="0"/>
              <a:t> differentiate between these coat patterns, just be able to identify all of these horses as Appaloosa’s. This slide is to help the students identify that there is a wide variety in the appaloosa coat pattern.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sure the students can differentiate between the spotting patterns of appaloosas and paint horses. They do not need to differentiate between a </a:t>
            </a:r>
            <a:r>
              <a:rPr lang="en-US" baseline="0" dirty="0" err="1" smtClean="0"/>
              <a:t>tobiano</a:t>
            </a:r>
            <a:r>
              <a:rPr lang="en-US" baseline="0" dirty="0" smtClean="0"/>
              <a:t> paint and an overo paint horse.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breeds</a:t>
            </a:r>
            <a:r>
              <a:rPr lang="en-US" baseline="0" dirty="0" smtClean="0"/>
              <a:t> in this video clip are Arabians.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C5BEE-5944-42F9-A6DE-8B01ED269C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rse photography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9" b="6782"/>
          <a:stretch/>
        </p:blipFill>
        <p:spPr bwMode="auto">
          <a:xfrm>
            <a:off x="-8466" y="-228600"/>
            <a:ext cx="9609666" cy="74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1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95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6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09599" y="609600"/>
            <a:ext cx="6347713" cy="685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4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AED1E-805A-41ED-95D0-AA1A167EE4B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44D698-5E93-4987-BED4-E3D6CFF5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1jjnr_jklw?rel=0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CRzUjn4I7I?rel=0;start=132;end=15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P3pFxzi77M?rel=0;start=0;end=1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JBa8n_tN1U?rel=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viGDoEVPZY?rel=0;start=0;end=58" TargetMode="Externa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x533GIKhZU?rel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5774" y="5186994"/>
            <a:ext cx="3969026" cy="8101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Horse Breeds</a:t>
            </a:r>
            <a:endParaRPr lang="en-US" sz="5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5775" y="6069027"/>
            <a:ext cx="4591688" cy="73166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	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Funding support from the National Institutes of Health Office of Research Infrastructure Programs (ORIP)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30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appal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73797" y="-914400"/>
            <a:ext cx="9693996" cy="787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286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Appaloosa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Appaloosa (USA – Native Americans)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</a:t>
            </a:r>
            <a:r>
              <a:rPr lang="en-US" dirty="0" smtClean="0"/>
              <a:t>for its spotted pattern (different than paint)</a:t>
            </a:r>
          </a:p>
          <a:p>
            <a:r>
              <a:rPr lang="en-US" dirty="0" smtClean="0"/>
              <a:t>Mottled skin around the muzzle, eyes, and genitals</a:t>
            </a:r>
          </a:p>
          <a:p>
            <a:r>
              <a:rPr lang="en-US" dirty="0" smtClean="0"/>
              <a:t>White sclera (membrane around the eyes)</a:t>
            </a:r>
          </a:p>
          <a:p>
            <a:r>
              <a:rPr lang="en-US" dirty="0" smtClean="0"/>
              <a:t>Vertical light and dark stripes on hoofs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9093" y="94117"/>
            <a:ext cx="43349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14.2-16.0hh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8434" name="Picture 2" descr="Image result for appal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971800"/>
            <a:ext cx="5368246" cy="37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ppaloosa hoo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 t="18794" r="18581" b="33820"/>
          <a:stretch/>
        </p:blipFill>
        <p:spPr bwMode="auto">
          <a:xfrm>
            <a:off x="5715000" y="4488387"/>
            <a:ext cx="3309026" cy="227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ppaloosa hoo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1872" r="16400" b="6213"/>
          <a:stretch/>
        </p:blipFill>
        <p:spPr bwMode="auto">
          <a:xfrm>
            <a:off x="6490714" y="2209800"/>
            <a:ext cx="2533312" cy="21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ppaloosa ey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17682" r="21391" b="25737"/>
          <a:stretch/>
        </p:blipFill>
        <p:spPr bwMode="auto">
          <a:xfrm>
            <a:off x="4648200" y="3334967"/>
            <a:ext cx="2392509" cy="18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rost Appalo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" y="1346163"/>
            <a:ext cx="3597693" cy="2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Appaloosa Coat Patterns:</a:t>
            </a:r>
            <a:endParaRPr lang="en-US" dirty="0"/>
          </a:p>
        </p:txBody>
      </p:sp>
      <p:pic>
        <p:nvPicPr>
          <p:cNvPr id="4" name="Picture 4" descr="Image result for appaloo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0"/>
          <a:stretch/>
        </p:blipFill>
        <p:spPr bwMode="auto">
          <a:xfrm>
            <a:off x="5162955" y="4207162"/>
            <a:ext cx="3877733" cy="25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ppaloosa blank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29442" r="6377" b="6210"/>
          <a:stretch/>
        </p:blipFill>
        <p:spPr bwMode="auto">
          <a:xfrm>
            <a:off x="4858155" y="1354986"/>
            <a:ext cx="4214959" cy="26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91400" y="3352800"/>
            <a:ext cx="1649288" cy="44579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B</a:t>
            </a:r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lanket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2052" name="Picture 4" descr="Image result for snowflake appaloo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" y="4305400"/>
            <a:ext cx="3313147" cy="24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902" y="6324600"/>
            <a:ext cx="1989498" cy="4316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Snowflake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91400" y="6324600"/>
            <a:ext cx="1569846" cy="4316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Leopard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2054" name="Picture 6" descr="Marble or Varnish Ro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65363"/>
            <a:ext cx="3597634" cy="24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724400" y="4800600"/>
            <a:ext cx="1517535" cy="381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Marble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902" y="3352800"/>
            <a:ext cx="1139826" cy="33099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Frost</a:t>
            </a:r>
            <a:endParaRPr lang="en-US" sz="3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Image result for morgan stal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96012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0574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Morgan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Morgan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dirty="0" smtClean="0"/>
              <a:t>colors acceptable</a:t>
            </a:r>
          </a:p>
          <a:p>
            <a:r>
              <a:rPr lang="en-US" dirty="0" smtClean="0"/>
              <a:t>Typically used for leisure/trail riding and showing</a:t>
            </a:r>
          </a:p>
          <a:p>
            <a:r>
              <a:rPr lang="en-US" dirty="0" smtClean="0"/>
              <a:t>Short head with wide forehead</a:t>
            </a:r>
          </a:p>
          <a:p>
            <a:r>
              <a:rPr lang="en-US" dirty="0" smtClean="0"/>
              <a:t>Strong, short back with a muscular neck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66045" y="171064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14.1-15.2hh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9458" name="Picture 2" descr="Image result for morgan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60709"/>
            <a:ext cx="43366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morgan ho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4582" r="15276"/>
          <a:stretch/>
        </p:blipFill>
        <p:spPr bwMode="auto">
          <a:xfrm>
            <a:off x="4773488" y="3040062"/>
            <a:ext cx="3953933" cy="37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 result for morgan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17021" r="5111" b="7915"/>
          <a:stretch/>
        </p:blipFill>
        <p:spPr bwMode="auto">
          <a:xfrm>
            <a:off x="6750455" y="1066800"/>
            <a:ext cx="2195389" cy="296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paint stall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1600" y="-76200"/>
            <a:ext cx="1099476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1524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Paint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Paint (USA – Native Americans)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</a:t>
            </a:r>
            <a:r>
              <a:rPr lang="en-US" dirty="0" smtClean="0"/>
              <a:t>used for leisure riding, trail riding, showing, and ranch work</a:t>
            </a:r>
          </a:p>
          <a:p>
            <a:r>
              <a:rPr lang="en-US" dirty="0" smtClean="0"/>
              <a:t>This unique spotting pattern is a breed and also a color (therefore, other breeds can have this color)</a:t>
            </a:r>
          </a:p>
          <a:p>
            <a:r>
              <a:rPr lang="en-US" dirty="0" smtClean="0"/>
              <a:t>Good cow-sense (but not as high as the Quarter horse)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44533" y="126306"/>
            <a:ext cx="40513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14.2-16.2hh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20482" name="Picture 2" descr="Image result for paint ho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5359400" cy="357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paint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67" y="3200400"/>
            <a:ext cx="4466166" cy="357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paint horse phot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46" y="990600"/>
            <a:ext cx="22479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Color Patterns: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Tobiano</a:t>
            </a:r>
            <a:r>
              <a:rPr lang="en-US" u="sng" dirty="0" smtClean="0"/>
              <a:t>:</a:t>
            </a:r>
            <a:r>
              <a:rPr lang="en-US" dirty="0" smtClean="0"/>
              <a:t> solid color on majority of face (can have blaze, star, stripe, or snip), lots of white on the legs, white usually crosses the topline between the ears and tail</a:t>
            </a:r>
          </a:p>
          <a:p>
            <a:r>
              <a:rPr lang="en-US" u="sng" dirty="0" smtClean="0"/>
              <a:t>Overo:</a:t>
            </a:r>
            <a:r>
              <a:rPr lang="en-US" dirty="0" smtClean="0"/>
              <a:t> white does not cross the topline between the withers (different branches under this term so there is a wide variety in this group)</a:t>
            </a:r>
          </a:p>
        </p:txBody>
      </p:sp>
      <p:pic>
        <p:nvPicPr>
          <p:cNvPr id="22530" name="Picture 2" descr="Image result for overo ho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75709"/>
            <a:ext cx="4876800" cy="36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tobi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83775"/>
            <a:ext cx="4460875" cy="313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6324599"/>
            <a:ext cx="1371600" cy="4291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Tobiano</a:t>
            </a:r>
            <a:endParaRPr lang="en-US" sz="2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96200" y="6316131"/>
            <a:ext cx="1143000" cy="4291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Overo</a:t>
            </a:r>
            <a:endParaRPr lang="en-US" sz="2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- Hidalgo</a:t>
            </a:r>
            <a:endParaRPr lang="en-US" dirty="0"/>
          </a:p>
        </p:txBody>
      </p:sp>
      <p:pic>
        <p:nvPicPr>
          <p:cNvPr id="4" name="I1jjnr_jklw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" y="12954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6666 quarter horse stall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1" y="-314325"/>
            <a:ext cx="9913094" cy="717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31242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Quarter Horse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Horses: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majority of riding horses are in this category (widely used for recreation and show)</a:t>
            </a:r>
          </a:p>
          <a:p>
            <a:r>
              <a:rPr lang="en-US" dirty="0" smtClean="0"/>
              <a:t>Most breeds in this group range from 14.2-17.2hh</a:t>
            </a:r>
          </a:p>
          <a:p>
            <a:r>
              <a:rPr lang="en-US" dirty="0" smtClean="0"/>
              <a:t>All breeds in this category originated from Arabian type horses</a:t>
            </a:r>
          </a:p>
          <a:p>
            <a:r>
              <a:rPr lang="en-US" dirty="0" smtClean="0"/>
              <a:t>Two types:</a:t>
            </a:r>
          </a:p>
          <a:p>
            <a:pPr lvl="1"/>
            <a:r>
              <a:rPr lang="en-US" dirty="0" smtClean="0"/>
              <a:t>Hot-blooded</a:t>
            </a:r>
          </a:p>
          <a:p>
            <a:pPr lvl="1"/>
            <a:r>
              <a:rPr lang="en-US" dirty="0" smtClean="0"/>
              <a:t>Warm-blooded</a:t>
            </a:r>
          </a:p>
          <a:p>
            <a:endParaRPr lang="en-US" dirty="0"/>
          </a:p>
        </p:txBody>
      </p:sp>
      <p:pic>
        <p:nvPicPr>
          <p:cNvPr id="23554" name="Picture 2" descr="Image result for show jump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 t="6484" r="1607" b="1789"/>
          <a:stretch/>
        </p:blipFill>
        <p:spPr bwMode="auto">
          <a:xfrm>
            <a:off x="4038600" y="2792228"/>
            <a:ext cx="4978400" cy="39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horse dress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" b="4825"/>
          <a:stretch/>
        </p:blipFill>
        <p:spPr bwMode="auto">
          <a:xfrm>
            <a:off x="381000" y="4220933"/>
            <a:ext cx="3276600" cy="260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quarter ho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3598" r="3129"/>
          <a:stretch/>
        </p:blipFill>
        <p:spPr bwMode="auto">
          <a:xfrm>
            <a:off x="5392293" y="2838635"/>
            <a:ext cx="3548913" cy="39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</a:t>
            </a:r>
            <a:r>
              <a:rPr lang="en-US" dirty="0" smtClean="0"/>
              <a:t>Horse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375646"/>
            <a:ext cx="6781801" cy="4665717"/>
          </a:xfrm>
        </p:spPr>
        <p:txBody>
          <a:bodyPr/>
          <a:lstStyle/>
          <a:p>
            <a:r>
              <a:rPr lang="en-US" dirty="0" smtClean="0"/>
              <a:t>16 </a:t>
            </a:r>
            <a:r>
              <a:rPr lang="en-US" dirty="0" smtClean="0"/>
              <a:t>recognized coat colors (sorrel most common)</a:t>
            </a:r>
          </a:p>
          <a:p>
            <a:r>
              <a:rPr lang="en-US" dirty="0" smtClean="0"/>
              <a:t>Can be used to race (track – Quarter Mile – hence the name)</a:t>
            </a:r>
          </a:p>
          <a:p>
            <a:pPr lvl="1"/>
            <a:r>
              <a:rPr lang="en-US" dirty="0" smtClean="0"/>
              <a:t>Race speeds around 50 mph (faster than thoroughbreds or Arabians, they just don’t have the same stamina)</a:t>
            </a:r>
          </a:p>
          <a:p>
            <a:r>
              <a:rPr lang="en-US" dirty="0" smtClean="0"/>
              <a:t>Exceptional stock horses (high cow-sense)</a:t>
            </a:r>
          </a:p>
          <a:p>
            <a:r>
              <a:rPr lang="en-US" dirty="0" smtClean="0"/>
              <a:t>Muscular, powerful, quick, intelligent</a:t>
            </a:r>
            <a:endParaRPr lang="en-US" dirty="0"/>
          </a:p>
        </p:txBody>
      </p:sp>
      <p:pic>
        <p:nvPicPr>
          <p:cNvPr id="16386" name="Picture 2" descr="Image result for quarter ho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" y="3655688"/>
            <a:ext cx="4390818" cy="31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66045" y="126306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14.0-16.0hh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7410" name="Picture 2" descr="Image result for quarter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8149" r="18814" b="12579"/>
          <a:stretch/>
        </p:blipFill>
        <p:spPr bwMode="auto">
          <a:xfrm>
            <a:off x="7361766" y="990600"/>
            <a:ext cx="1667932" cy="26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Horse - Cutting</a:t>
            </a:r>
            <a:endParaRPr lang="en-US" dirty="0"/>
          </a:p>
        </p:txBody>
      </p:sp>
      <p:pic>
        <p:nvPicPr>
          <p:cNvPr id="4" name="nCRzUjn4I7I?rel=0;start=132;end=159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33" y="12954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Racing Comparisons: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4114801" cy="5387646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Arabian</a:t>
            </a:r>
            <a:r>
              <a:rPr lang="en-US" dirty="0"/>
              <a:t> = Cross Country/marathon runner</a:t>
            </a:r>
          </a:p>
          <a:p>
            <a:pPr lvl="1"/>
            <a:r>
              <a:rPr lang="en-US" dirty="0"/>
              <a:t>High endurance, lean, </a:t>
            </a:r>
            <a:r>
              <a:rPr lang="en-US" dirty="0" smtClean="0"/>
              <a:t>low </a:t>
            </a:r>
            <a:r>
              <a:rPr lang="en-US" dirty="0"/>
              <a:t>muscle </a:t>
            </a:r>
            <a:r>
              <a:rPr lang="en-US" dirty="0" smtClean="0"/>
              <a:t>mass, smaller frame</a:t>
            </a:r>
            <a:endParaRPr lang="en-US" dirty="0"/>
          </a:p>
          <a:p>
            <a:pPr lvl="1"/>
            <a:r>
              <a:rPr lang="en-US" dirty="0"/>
              <a:t>Not as fast of a sprinter </a:t>
            </a:r>
          </a:p>
          <a:p>
            <a:r>
              <a:rPr lang="en-US" u="sng" dirty="0" smtClean="0"/>
              <a:t>Thoroughbred</a:t>
            </a:r>
            <a:r>
              <a:rPr lang="en-US" dirty="0" smtClean="0"/>
              <a:t> = Middle distance runner</a:t>
            </a:r>
          </a:p>
          <a:p>
            <a:pPr lvl="1"/>
            <a:r>
              <a:rPr lang="en-US" dirty="0" smtClean="0"/>
              <a:t>Moderate endurance, lean but also fairly muscular</a:t>
            </a:r>
          </a:p>
          <a:p>
            <a:pPr lvl="1"/>
            <a:r>
              <a:rPr lang="en-US" dirty="0" smtClean="0"/>
              <a:t>Maintain fast pace over a long distance, but not as explosive and fast as a sprinter</a:t>
            </a:r>
          </a:p>
          <a:p>
            <a:r>
              <a:rPr lang="en-US" u="sng" dirty="0" smtClean="0"/>
              <a:t>Quarter Horse </a:t>
            </a:r>
            <a:r>
              <a:rPr lang="en-US" dirty="0" smtClean="0"/>
              <a:t>= Sprinter</a:t>
            </a:r>
          </a:p>
          <a:p>
            <a:pPr lvl="1"/>
            <a:r>
              <a:rPr lang="en-US" dirty="0" smtClean="0"/>
              <a:t>Short distances, low endurance, very high muscle mass, powerful</a:t>
            </a:r>
          </a:p>
          <a:p>
            <a:pPr lvl="1"/>
            <a:r>
              <a:rPr lang="en-US" dirty="0" smtClean="0"/>
              <a:t>Extremely fast and powerful but cannot maintain that speed for a long period of time</a:t>
            </a:r>
          </a:p>
          <a:p>
            <a:pPr lvl="1"/>
            <a:endParaRPr lang="en-US" dirty="0" smtClean="0"/>
          </a:p>
        </p:txBody>
      </p:sp>
      <p:pic>
        <p:nvPicPr>
          <p:cNvPr id="15362" name="Picture 2" descr="Image result for usain bolt run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32" y="4267200"/>
            <a:ext cx="4057748" cy="24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marathon runner olym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40936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mage result for middle distance olympic runn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5" b="23778"/>
          <a:stretch/>
        </p:blipFill>
        <p:spPr bwMode="auto">
          <a:xfrm>
            <a:off x="5547880" y="1861991"/>
            <a:ext cx="3429000" cy="24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merican saddleb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0" y="-304800"/>
            <a:ext cx="9376569" cy="741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4384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Saddlebred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saddlebred horse phot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30" y="862831"/>
            <a:ext cx="2030985" cy="26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Saddlebred (USA)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dirty="0" smtClean="0"/>
              <a:t>colors can be seen in this breed</a:t>
            </a:r>
          </a:p>
          <a:p>
            <a:r>
              <a:rPr lang="en-US" dirty="0" smtClean="0"/>
              <a:t>Used for riding and driving</a:t>
            </a:r>
          </a:p>
          <a:p>
            <a:r>
              <a:rPr lang="en-US" dirty="0" smtClean="0"/>
              <a:t>Most often shown in </a:t>
            </a:r>
            <a:r>
              <a:rPr lang="en-US" dirty="0" err="1" smtClean="0"/>
              <a:t>saddleseat</a:t>
            </a:r>
            <a:r>
              <a:rPr lang="en-US" dirty="0" smtClean="0"/>
              <a:t> and driving classes</a:t>
            </a:r>
          </a:p>
          <a:p>
            <a:r>
              <a:rPr lang="en-US" dirty="0" smtClean="0"/>
              <a:t>Has an extra gait called the rack (all hooves hit the ground independently)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0600" y="228600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15.0-17.0hh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3074" name="Picture 2" descr="Image result for saddles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46" y="3124200"/>
            <a:ext cx="4183388" cy="361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addlebred horse photograph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2505" r="9340" b="10894"/>
          <a:stretch/>
        </p:blipFill>
        <p:spPr bwMode="auto">
          <a:xfrm>
            <a:off x="381000" y="3276600"/>
            <a:ext cx="4329104" cy="34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Saddlebred - Rack</a:t>
            </a:r>
            <a:endParaRPr lang="en-US" dirty="0"/>
          </a:p>
        </p:txBody>
      </p:sp>
      <p:pic>
        <p:nvPicPr>
          <p:cNvPr id="4" name="0P3pFxzi77M?rel=0;start=0;end=1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33" y="12954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ennessee walking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4045" y="-838200"/>
            <a:ext cx="10377435" cy="82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51816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Tennessee Walking Horse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 smtClean="0"/>
              <a:t>Tennessee Walking Horse (USA – Tennessee)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</a:t>
            </a:r>
            <a:r>
              <a:rPr lang="en-US" dirty="0" smtClean="0"/>
              <a:t>in black, sorrel, bay, chestnut, and gray</a:t>
            </a:r>
          </a:p>
          <a:p>
            <a:r>
              <a:rPr lang="en-US" dirty="0" smtClean="0"/>
              <a:t>Has a special gait, called the running walk (in addition to the rack) where each hoof hits the ground independently</a:t>
            </a:r>
          </a:p>
          <a:p>
            <a:r>
              <a:rPr lang="en-US" dirty="0" smtClean="0"/>
              <a:t>Often used as trail horses because they are smooth to ride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99" y="95707"/>
            <a:ext cx="44873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15.0-16.0hh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4098" name="Picture 2" descr="Image result for tennessee walking ho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1179"/>
            <a:ext cx="4253120" cy="34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ennessee walking ho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11383" r="13659" b="10904"/>
          <a:stretch/>
        </p:blipFill>
        <p:spPr bwMode="auto">
          <a:xfrm>
            <a:off x="5029200" y="3258632"/>
            <a:ext cx="3344332" cy="34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ennessee walking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r="32261"/>
          <a:stretch/>
        </p:blipFill>
        <p:spPr bwMode="auto">
          <a:xfrm>
            <a:off x="6972635" y="954933"/>
            <a:ext cx="20104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Tennessee Walking Horse – Running Walk</a:t>
            </a:r>
            <a:endParaRPr lang="en-US" sz="2600" dirty="0"/>
          </a:p>
        </p:txBody>
      </p:sp>
      <p:pic>
        <p:nvPicPr>
          <p:cNvPr id="8" name="4JBa8n_tN1U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" y="11430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Horses: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347714" cy="4665717"/>
          </a:xfrm>
        </p:spPr>
        <p:txBody>
          <a:bodyPr/>
          <a:lstStyle/>
          <a:p>
            <a:r>
              <a:rPr lang="en-US" dirty="0" smtClean="0"/>
              <a:t>AKA heavy horses or cold-blooded horses</a:t>
            </a:r>
          </a:p>
          <a:p>
            <a:r>
              <a:rPr lang="en-US" dirty="0" smtClean="0"/>
              <a:t>Tall (16-19hh) and very muscular (1,300-2,000lbs)</a:t>
            </a:r>
          </a:p>
          <a:p>
            <a:r>
              <a:rPr lang="en-US" dirty="0"/>
              <a:t>Large, sturdy </a:t>
            </a:r>
            <a:r>
              <a:rPr lang="en-US" dirty="0" smtClean="0"/>
              <a:t>hoofs</a:t>
            </a:r>
          </a:p>
          <a:p>
            <a:r>
              <a:rPr lang="en-US" dirty="0" smtClean="0"/>
              <a:t>Bred to do work (pull carts, farm work, etc.)</a:t>
            </a:r>
          </a:p>
          <a:p>
            <a:r>
              <a:rPr lang="en-US" dirty="0" smtClean="0"/>
              <a:t>Breeds under this category:</a:t>
            </a:r>
          </a:p>
          <a:p>
            <a:pPr lvl="1"/>
            <a:r>
              <a:rPr lang="en-US" dirty="0" smtClean="0"/>
              <a:t>Belgian</a:t>
            </a:r>
          </a:p>
          <a:p>
            <a:pPr lvl="1"/>
            <a:r>
              <a:rPr lang="en-US" dirty="0" smtClean="0"/>
              <a:t>Clydesdale</a:t>
            </a:r>
          </a:p>
          <a:p>
            <a:pPr lvl="1"/>
            <a:r>
              <a:rPr lang="en-US" dirty="0" err="1" smtClean="0"/>
              <a:t>Percheron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Image result for draft hors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" r="17358"/>
          <a:stretch/>
        </p:blipFill>
        <p:spPr bwMode="auto">
          <a:xfrm>
            <a:off x="3927146" y="3048000"/>
            <a:ext cx="5098501" cy="371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lydesdale hoof siz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3222" r="19976" b="1794"/>
          <a:stretch/>
        </p:blipFill>
        <p:spPr bwMode="auto">
          <a:xfrm>
            <a:off x="6629400" y="609600"/>
            <a:ext cx="2333137" cy="23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draft hors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2820" b="12589"/>
          <a:stretch/>
        </p:blipFill>
        <p:spPr bwMode="auto">
          <a:xfrm>
            <a:off x="152400" y="4588870"/>
            <a:ext cx="3505199" cy="21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Hot-Blooded Horses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Breeds closest resembling Arab type horses</a:t>
            </a:r>
          </a:p>
          <a:p>
            <a:r>
              <a:rPr lang="en-US" dirty="0" smtClean="0"/>
              <a:t>High strung and challenging temperament, fast, energetic, and strong</a:t>
            </a:r>
          </a:p>
          <a:p>
            <a:r>
              <a:rPr lang="en-US" dirty="0" smtClean="0"/>
              <a:t>Often used for racing (endurance and speed)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Arabian</a:t>
            </a:r>
          </a:p>
          <a:p>
            <a:pPr lvl="1"/>
            <a:r>
              <a:rPr lang="en-US" dirty="0" smtClean="0"/>
              <a:t>Thoroughbred</a:t>
            </a:r>
          </a:p>
        </p:txBody>
      </p:sp>
      <p:pic>
        <p:nvPicPr>
          <p:cNvPr id="13316" name="Picture 4" descr="Image result for american pharoa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8779" r="11177" b="11006"/>
          <a:stretch/>
        </p:blipFill>
        <p:spPr bwMode="auto">
          <a:xfrm>
            <a:off x="4114800" y="2841988"/>
            <a:ext cx="4893735" cy="387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arabian endurance r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7" y="4050287"/>
            <a:ext cx="4084063" cy="272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elgian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751" y="-228600"/>
            <a:ext cx="10866857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17526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Belgian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Belgian (Belgium)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Sorrel </a:t>
            </a:r>
            <a:r>
              <a:rPr lang="en-US" dirty="0" smtClean="0"/>
              <a:t>color - usually with a white mane and tail (most common), bay, or roan with feathering on legs</a:t>
            </a:r>
          </a:p>
          <a:p>
            <a:r>
              <a:rPr lang="en-US" dirty="0" smtClean="0"/>
              <a:t>Usually used for driving and farm work (can pull 6,000-8,000lbs) for 8-10hrs a </a:t>
            </a:r>
            <a:r>
              <a:rPr lang="en-US" dirty="0" smtClean="0"/>
              <a:t>day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8200" y="214009"/>
            <a:ext cx="43349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16.0-18.0hh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5122" name="Picture 2" descr="Image result for belgian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" y="2967538"/>
            <a:ext cx="4670508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belgian hor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7025"/>
          <a:stretch/>
        </p:blipFill>
        <p:spPr bwMode="auto">
          <a:xfrm flipH="1">
            <a:off x="4714872" y="2967538"/>
            <a:ext cx="4394357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belgian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r="36471"/>
          <a:stretch/>
        </p:blipFill>
        <p:spPr bwMode="auto">
          <a:xfrm>
            <a:off x="7010400" y="995448"/>
            <a:ext cx="1827540" cy="27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lydes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577413"/>
            <a:ext cx="9918700" cy="74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4384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Clydesdale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Clydesdale (Scotland)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</a:t>
            </a:r>
            <a:r>
              <a:rPr lang="en-US" dirty="0" smtClean="0"/>
              <a:t>be bay, brown, roan, black, or gray with white feathers and white markings</a:t>
            </a:r>
          </a:p>
          <a:p>
            <a:r>
              <a:rPr lang="en-US" dirty="0" smtClean="0"/>
              <a:t>Often used to pull carts</a:t>
            </a:r>
            <a:r>
              <a:rPr lang="en-US" dirty="0"/>
              <a:t> </a:t>
            </a:r>
            <a:r>
              <a:rPr lang="en-US" dirty="0" smtClean="0"/>
              <a:t>(often worked in town rather than on farms)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44501" y="160264"/>
            <a:ext cx="42587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16.0-18.0hh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5" name="AutoShape 2" descr="Image result for clydesd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clydesda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Image result for clydes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6131338" cy="40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clydesd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8321" r="29389" b="7068"/>
          <a:stretch/>
        </p:blipFill>
        <p:spPr bwMode="auto">
          <a:xfrm flipH="1">
            <a:off x="5569085" y="3019003"/>
            <a:ext cx="3449896" cy="38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clydesdale horse photograph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8" t="11573" r="35447" b="36682"/>
          <a:stretch/>
        </p:blipFill>
        <p:spPr bwMode="auto">
          <a:xfrm>
            <a:off x="7010400" y="904672"/>
            <a:ext cx="1992834" cy="29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Clydesdale – Commercial</a:t>
            </a:r>
            <a:endParaRPr lang="en-US" dirty="0"/>
          </a:p>
        </p:txBody>
      </p:sp>
      <p:pic>
        <p:nvPicPr>
          <p:cNvPr id="4" name="lviGDoEVPZY?rel=0;start=0;end=5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" y="12192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erche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948" y="-792805"/>
            <a:ext cx="9691347" cy="78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2286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Percheron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ercher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2766" b="11959"/>
          <a:stretch/>
        </p:blipFill>
        <p:spPr bwMode="auto">
          <a:xfrm>
            <a:off x="152400" y="3429000"/>
            <a:ext cx="4836326" cy="33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perche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2868876"/>
            <a:ext cx="4118043" cy="38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Percheron</a:t>
            </a:r>
            <a:r>
              <a:rPr lang="en-US" dirty="0" smtClean="0"/>
              <a:t> (France)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Gray </a:t>
            </a:r>
            <a:r>
              <a:rPr lang="en-US" dirty="0" smtClean="0"/>
              <a:t>or black coat color (often born black and turn gray by age 3)</a:t>
            </a:r>
          </a:p>
          <a:p>
            <a:r>
              <a:rPr lang="en-US" dirty="0" smtClean="0"/>
              <a:t>Often used in riding in addition to draft work</a:t>
            </a:r>
          </a:p>
          <a:p>
            <a:r>
              <a:rPr lang="en-US" u="sng" dirty="0" smtClean="0"/>
              <a:t>Don’t have </a:t>
            </a:r>
            <a:r>
              <a:rPr lang="en-US" u="sng" dirty="0" smtClean="0"/>
              <a:t>feathers</a:t>
            </a:r>
            <a:r>
              <a:rPr lang="en-US" dirty="0" smtClean="0"/>
              <a:t> on </a:t>
            </a:r>
            <a:r>
              <a:rPr lang="en-US" dirty="0" smtClean="0"/>
              <a:t>the legs like many other draft breeds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0600" y="214009"/>
            <a:ext cx="41825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15.0-19.0hh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7174" name="Picture 6" descr="Image result for percheron horse photograph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86" b="42625"/>
          <a:stretch/>
        </p:blipFill>
        <p:spPr bwMode="auto">
          <a:xfrm>
            <a:off x="6996258" y="927370"/>
            <a:ext cx="198363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rab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76" y="-152400"/>
            <a:ext cx="919579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18288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Arabian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Arabian (Middle East)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Oldest breed on record with documented lineage</a:t>
            </a:r>
          </a:p>
          <a:p>
            <a:r>
              <a:rPr lang="en-US" dirty="0" smtClean="0"/>
              <a:t>Can be chestnut, bay, gray, black, and roan</a:t>
            </a:r>
          </a:p>
          <a:p>
            <a:r>
              <a:rPr lang="en-US" dirty="0" smtClean="0"/>
              <a:t>Often used for endurance racing (especially in the middle east)</a:t>
            </a:r>
          </a:p>
          <a:p>
            <a:r>
              <a:rPr lang="en-US" dirty="0" smtClean="0"/>
              <a:t>Petite frame with a small, dished face. Tail has a high carriage. Short back (less vertebrae than other breeds) with a long, arching neck.</a:t>
            </a:r>
            <a:endParaRPr lang="en-US" dirty="0"/>
          </a:p>
        </p:txBody>
      </p:sp>
      <p:pic>
        <p:nvPicPr>
          <p:cNvPr id="14338" name="Picture 2" descr="Image result for arabi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4601" b="36254"/>
          <a:stretch/>
        </p:blipFill>
        <p:spPr bwMode="auto">
          <a:xfrm>
            <a:off x="990600" y="3810000"/>
            <a:ext cx="354131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arab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10101" r="17340" b="7878"/>
          <a:stretch/>
        </p:blipFill>
        <p:spPr bwMode="auto">
          <a:xfrm>
            <a:off x="5562600" y="3456741"/>
            <a:ext cx="3429000" cy="32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76800" y="228600"/>
            <a:ext cx="41063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14.0-15.3hh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ecretari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616074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096000"/>
            <a:ext cx="3048000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Thoroughbred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10200" y="228600"/>
            <a:ext cx="3383604" cy="1981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Trivia: can anyone name this famous racehorse?</a:t>
            </a:r>
            <a:endParaRPr lang="en-US" sz="32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10200" y="2362200"/>
            <a:ext cx="3383604" cy="838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Answer: Secretariat</a:t>
            </a:r>
            <a:endParaRPr lang="en-US" sz="32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 (England)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</a:t>
            </a:r>
            <a:r>
              <a:rPr lang="en-US" dirty="0" smtClean="0"/>
              <a:t>in all solid </a:t>
            </a:r>
            <a:r>
              <a:rPr lang="en-US" dirty="0" smtClean="0"/>
              <a:t>colors (black is rare)</a:t>
            </a:r>
            <a:endParaRPr lang="en-US" dirty="0" smtClean="0"/>
          </a:p>
          <a:p>
            <a:r>
              <a:rPr lang="en-US" dirty="0" smtClean="0"/>
              <a:t>Developed for racing (track – middle distances)</a:t>
            </a:r>
          </a:p>
          <a:p>
            <a:pPr lvl="1"/>
            <a:r>
              <a:rPr lang="en-US" dirty="0" smtClean="0"/>
              <a:t>Racing speeds around 40mph</a:t>
            </a:r>
          </a:p>
          <a:p>
            <a:r>
              <a:rPr lang="en-US" dirty="0" smtClean="0"/>
              <a:t>Taller than the Arabian, but maintains fairly lean frame</a:t>
            </a:r>
          </a:p>
          <a:p>
            <a:r>
              <a:rPr lang="en-US" dirty="0" smtClean="0"/>
              <a:t>Commonly used in many disciplines (ex. jumping, barrel racing, fox hunting, etc.)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24807" y="152582"/>
            <a:ext cx="4334933" cy="5815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0000">
                <a:schemeClr val="tx2">
                  <a:alpha val="41000"/>
                </a:schemeClr>
              </a:gs>
            </a:gsLst>
            <a:lin ang="13500000" scaled="1"/>
            <a:tileRect/>
          </a:gra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Height: 15.3-17.0hh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pic>
        <p:nvPicPr>
          <p:cNvPr id="17410" name="Picture 2" descr="Image result for thoroughbr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r="17529"/>
          <a:stretch/>
        </p:blipFill>
        <p:spPr bwMode="auto">
          <a:xfrm>
            <a:off x="76200" y="3626125"/>
            <a:ext cx="4191000" cy="31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thoroughb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3539"/>
            <a:ext cx="4274677" cy="34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thoroughbred horse phot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41" y="1043152"/>
            <a:ext cx="1990553" cy="29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 - Secretariat</a:t>
            </a:r>
            <a:endParaRPr lang="en-US" dirty="0"/>
          </a:p>
        </p:txBody>
      </p:sp>
      <p:pic>
        <p:nvPicPr>
          <p:cNvPr id="4" name="kx533GIKhZU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133" y="12954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Warm-blooded Horses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Created when large, heavy war horses were crossed with the lighter/faster hot-blooded breeds</a:t>
            </a:r>
          </a:p>
          <a:p>
            <a:r>
              <a:rPr lang="en-US" dirty="0" smtClean="0"/>
              <a:t>More mild temperament than hot-blooded horses and quicker/more agile than cold-blooded (draft) horses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Appaloosa</a:t>
            </a:r>
          </a:p>
          <a:p>
            <a:pPr lvl="1"/>
            <a:r>
              <a:rPr lang="en-US" dirty="0" smtClean="0"/>
              <a:t>Morgan</a:t>
            </a:r>
          </a:p>
          <a:p>
            <a:pPr lvl="1"/>
            <a:r>
              <a:rPr lang="en-US" dirty="0" smtClean="0"/>
              <a:t>Paint Horse</a:t>
            </a:r>
          </a:p>
          <a:p>
            <a:pPr lvl="1"/>
            <a:r>
              <a:rPr lang="en-US" dirty="0" smtClean="0"/>
              <a:t>Quarter Horse</a:t>
            </a:r>
          </a:p>
          <a:p>
            <a:pPr lvl="1"/>
            <a:r>
              <a:rPr lang="en-US" dirty="0" err="1" smtClean="0"/>
              <a:t>Saddlebread</a:t>
            </a:r>
            <a:endParaRPr lang="en-US" dirty="0" smtClean="0"/>
          </a:p>
          <a:p>
            <a:pPr lvl="1"/>
            <a:r>
              <a:rPr lang="en-US" dirty="0" smtClean="0"/>
              <a:t>Tennessee Walking Horse</a:t>
            </a:r>
          </a:p>
        </p:txBody>
      </p:sp>
      <p:pic>
        <p:nvPicPr>
          <p:cNvPr id="21510" name="Picture 6" descr="Image result for rei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58" y="3505200"/>
            <a:ext cx="51762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FA themes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FFA themes</Template>
  <TotalTime>369</TotalTime>
  <Words>1092</Words>
  <Application>Microsoft Office PowerPoint</Application>
  <PresentationFormat>On-screen Show (4:3)</PresentationFormat>
  <Paragraphs>151</Paragraphs>
  <Slides>36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Bell Gothic Std Light</vt:lpstr>
      <vt:lpstr>Calibri</vt:lpstr>
      <vt:lpstr>Trebuchet MS</vt:lpstr>
      <vt:lpstr>Wingdings 3</vt:lpstr>
      <vt:lpstr>FFA themes</vt:lpstr>
      <vt:lpstr>PowerPoint Presentation</vt:lpstr>
      <vt:lpstr>Light Horses:</vt:lpstr>
      <vt:lpstr>Hot-Blooded Horses</vt:lpstr>
      <vt:lpstr>PowerPoint Presentation</vt:lpstr>
      <vt:lpstr>Arabian (Middle East)</vt:lpstr>
      <vt:lpstr>PowerPoint Presentation</vt:lpstr>
      <vt:lpstr>Thoroughbred (England)</vt:lpstr>
      <vt:lpstr>Thoroughbred - Secretariat</vt:lpstr>
      <vt:lpstr>Warm-blooded Horses</vt:lpstr>
      <vt:lpstr>PowerPoint Presentation</vt:lpstr>
      <vt:lpstr>Appaloosa (USA – Native Americans)</vt:lpstr>
      <vt:lpstr>5 Appaloosa Coat Patterns:</vt:lpstr>
      <vt:lpstr>PowerPoint Presentation</vt:lpstr>
      <vt:lpstr>Morgan (USA)</vt:lpstr>
      <vt:lpstr>PowerPoint Presentation</vt:lpstr>
      <vt:lpstr>Paint (USA – Native Americans)</vt:lpstr>
      <vt:lpstr>Paint Color Patterns:</vt:lpstr>
      <vt:lpstr>Paint - Hidalgo</vt:lpstr>
      <vt:lpstr>PowerPoint Presentation</vt:lpstr>
      <vt:lpstr>Quarter Horse (USA)</vt:lpstr>
      <vt:lpstr>Quarter Horse - Cutting</vt:lpstr>
      <vt:lpstr>Racing Comparisons:</vt:lpstr>
      <vt:lpstr>PowerPoint Presentation</vt:lpstr>
      <vt:lpstr>Saddlebred (USA)</vt:lpstr>
      <vt:lpstr>Saddlebred - Rack</vt:lpstr>
      <vt:lpstr>PowerPoint Presentation</vt:lpstr>
      <vt:lpstr>Tennessee Walking Horse (USA – Tennessee)</vt:lpstr>
      <vt:lpstr>Tennessee Walking Horse – Running Walk</vt:lpstr>
      <vt:lpstr>Draft Horses:</vt:lpstr>
      <vt:lpstr>PowerPoint Presentation</vt:lpstr>
      <vt:lpstr>Belgian (Belgium)</vt:lpstr>
      <vt:lpstr>PowerPoint Presentation</vt:lpstr>
      <vt:lpstr>Clydesdale (Scotland)</vt:lpstr>
      <vt:lpstr>Clydesdale – Commercial</vt:lpstr>
      <vt:lpstr>PowerPoint Presentation</vt:lpstr>
      <vt:lpstr>Percheron (France)</vt:lpstr>
    </vt:vector>
  </TitlesOfParts>
  <Company>College of Veterinary Medicine - Texas A&amp;M Univ.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Johnson's Lab</dc:creator>
  <cp:lastModifiedBy>Lab, L Johnson's</cp:lastModifiedBy>
  <cp:revision>33</cp:revision>
  <dcterms:created xsi:type="dcterms:W3CDTF">2016-10-07T19:24:06Z</dcterms:created>
  <dcterms:modified xsi:type="dcterms:W3CDTF">2016-11-11T18:47:37Z</dcterms:modified>
</cp:coreProperties>
</file>