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56" r:id="rId2"/>
    <p:sldId id="257" r:id="rId3"/>
    <p:sldId id="267" r:id="rId4"/>
    <p:sldId id="268" r:id="rId5"/>
    <p:sldId id="258" r:id="rId6"/>
    <p:sldId id="269" r:id="rId7"/>
    <p:sldId id="270" r:id="rId8"/>
    <p:sldId id="259" r:id="rId9"/>
    <p:sldId id="271" r:id="rId10"/>
    <p:sldId id="272" r:id="rId11"/>
    <p:sldId id="260" r:id="rId12"/>
    <p:sldId id="273" r:id="rId13"/>
    <p:sldId id="274" r:id="rId14"/>
    <p:sldId id="275" r:id="rId15"/>
    <p:sldId id="261" r:id="rId16"/>
    <p:sldId id="276" r:id="rId17"/>
    <p:sldId id="262" r:id="rId18"/>
    <p:sldId id="277" r:id="rId19"/>
    <p:sldId id="278" r:id="rId20"/>
    <p:sldId id="263" r:id="rId21"/>
    <p:sldId id="279" r:id="rId22"/>
    <p:sldId id="280" r:id="rId23"/>
    <p:sldId id="264" r:id="rId24"/>
    <p:sldId id="281" r:id="rId25"/>
    <p:sldId id="282" r:id="rId26"/>
    <p:sldId id="265" r:id="rId27"/>
    <p:sldId id="283" r:id="rId28"/>
    <p:sldId id="284" r:id="rId29"/>
    <p:sldId id="266" r:id="rId30"/>
    <p:sldId id="285" r:id="rId31"/>
    <p:sldId id="286" r:id="rId32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A67B5-6BF0-47EC-B6A2-695274734AD5}" type="datetimeFigureOut">
              <a:rPr lang="es-US" smtClean="0"/>
              <a:t>2/22/2017</a:t>
            </a:fld>
            <a:endParaRPr lang="es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7009D-B7AA-4D7D-A3C1-14F59FC7650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2642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7009D-B7AA-4D7D-A3C1-14F59FC76508}" type="slidenum">
              <a:rPr lang="es-US" smtClean="0"/>
              <a:t>17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9963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2/22/2017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2/22/2017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2/22/2017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2/22/2017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2/22/2017</a:t>
            </a:fld>
            <a:endParaRPr lang="es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2/22/2017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2/22/2017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2/22/2017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2/22/2017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2/22/2017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2/22/2017</a:t>
            </a:fld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62C6C9-3420-4E51-BE4B-E822CF949FE5}" type="datetimeFigureOut">
              <a:rPr lang="es-US" smtClean="0"/>
              <a:t>2/22/2017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burmese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maine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manx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persia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ragdoll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russian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siamese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sphynx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abyssinia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american-sh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PEER Program, Texas A&amp;M University</a:t>
            </a:r>
            <a:endParaRPr lang="es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 Breeds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1576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Burmese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ideal Burmese would be a cat of medium size with substantial bone structure, good muscle development and a surprising weight for its size.  This together with a rounded head, expressive eyes and a sweet expression makes a Burmese.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Visit this link to read more about Burmese Coloring</a:t>
            </a:r>
          </a:p>
          <a:p>
            <a:pPr marL="114300" indent="0" algn="ctr">
              <a:buNone/>
            </a:pPr>
            <a:r>
              <a:rPr lang="es-US" sz="1600" dirty="0">
                <a:hlinkClick r:id="rId2"/>
              </a:rPr>
              <a:t>http://</a:t>
            </a:r>
            <a:r>
              <a:rPr lang="es-US" sz="1600" dirty="0" smtClean="0">
                <a:hlinkClick r:id="rId2"/>
              </a:rPr>
              <a:t>www.cfa.org/Portals/0/documents/breeds/standards/burmese.pdf</a:t>
            </a:r>
            <a:endParaRPr lang="es-US" sz="16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6673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Coon</a:t>
            </a:r>
            <a:endParaRPr lang="es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276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1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4038600"/>
            <a:ext cx="3810000" cy="25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7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Coon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563"/>
          </a:xfrm>
        </p:spPr>
        <p:txBody>
          <a:bodyPr/>
          <a:lstStyle/>
          <a:p>
            <a:r>
              <a:rPr lang="en-US" dirty="0" smtClean="0"/>
              <a:t>The native American long-haired cat, first recognized as a specific breed in Maine</a:t>
            </a:r>
          </a:p>
          <a:p>
            <a:r>
              <a:rPr lang="en-US" dirty="0" smtClean="0"/>
              <a:t>Developed through “survival of the fittest” evolution</a:t>
            </a:r>
          </a:p>
          <a:p>
            <a:pPr lvl="1"/>
            <a:r>
              <a:rPr lang="en-US" dirty="0" smtClean="0"/>
              <a:t>All characteristics have a purpose or function</a:t>
            </a:r>
          </a:p>
          <a:p>
            <a:pPr lvl="1"/>
            <a:r>
              <a:rPr lang="en-US" dirty="0" smtClean="0"/>
              <a:t>Sturdy, working cats suited for harsh winters </a:t>
            </a:r>
          </a:p>
          <a:p>
            <a:r>
              <a:rPr lang="en-US" dirty="0" smtClean="0"/>
              <a:t>Intelligent, trainable, “dog like”</a:t>
            </a:r>
          </a:p>
          <a:p>
            <a:r>
              <a:rPr lang="en-US" dirty="0" smtClean="0"/>
              <a:t>About 75 different color combinations</a:t>
            </a:r>
            <a:endParaRPr lang="es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445379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7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Coon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a working cat, should be solid and rugged.  The most distinctive characteristic should be its smooth, shaggy coat.  Should be well proportioned and balanced.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Visit this link to read more about characteristics</a:t>
            </a:r>
          </a:p>
          <a:p>
            <a:pPr marL="114300" indent="0">
              <a:buNone/>
            </a:pPr>
            <a:r>
              <a:rPr lang="es-US" sz="1800" dirty="0">
                <a:hlinkClick r:id="rId2"/>
              </a:rPr>
              <a:t>http://</a:t>
            </a:r>
            <a:r>
              <a:rPr lang="es-US" sz="1800" dirty="0" smtClean="0">
                <a:hlinkClick r:id="rId2"/>
              </a:rPr>
              <a:t>www.cfa.org/Portals/0/documents/breeds/standards/maine.pdf</a:t>
            </a:r>
            <a:endParaRPr lang="es-US" sz="18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5490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Manx</a:t>
            </a:r>
            <a:endParaRPr lang="es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40462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7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Manx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cat, originated on the Isle of Man in the Irish Sea</a:t>
            </a:r>
          </a:p>
          <a:p>
            <a:r>
              <a:rPr lang="en-US" dirty="0" smtClean="0"/>
              <a:t>Taillessness caused by a mutation, although does have a gene for a full tail; can have all tail length</a:t>
            </a:r>
          </a:p>
          <a:p>
            <a:pPr lvl="1"/>
            <a:r>
              <a:rPr lang="en-US" dirty="0" smtClean="0"/>
              <a:t>Only those with no tail at all are eligible for competition in CFA (called </a:t>
            </a:r>
            <a:r>
              <a:rPr lang="en-US" dirty="0" err="1" smtClean="0"/>
              <a:t>rumpy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Longhaired or shorthaired, both are “double coats”, so should be dense and plush</a:t>
            </a:r>
          </a:p>
          <a:p>
            <a:r>
              <a:rPr lang="en-US" dirty="0" smtClean="0"/>
              <a:t>Also known for robust and rounded appearance with depth of flank</a:t>
            </a:r>
          </a:p>
          <a:p>
            <a:endParaRPr lang="en-US" dirty="0" smtClean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1929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Manx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impression should be of roundness—round head, round muzzle, round rump.  Great depth of flank and rounded, muscular thighs.  Surprisingly heavy when lifted.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Visit this link to learn more about Manx characteristics</a:t>
            </a:r>
          </a:p>
          <a:p>
            <a:pPr marL="114300" indent="0">
              <a:buNone/>
            </a:pPr>
            <a:r>
              <a:rPr lang="es-US" sz="1800" dirty="0">
                <a:hlinkClick r:id="rId2"/>
              </a:rPr>
              <a:t>http://</a:t>
            </a:r>
            <a:r>
              <a:rPr lang="es-US" sz="1800" dirty="0" smtClean="0">
                <a:hlinkClick r:id="rId2"/>
              </a:rPr>
              <a:t>www.cfa.org/Portals/0/documents/breeds/standards/manx.pdf</a:t>
            </a:r>
            <a:endParaRPr lang="es-US" sz="18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5451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</a:t>
            </a:r>
            <a:endParaRPr lang="es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8230"/>
            <a:ext cx="3810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58230"/>
            <a:ext cx="4419601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68080"/>
            <a:ext cx="3810000" cy="253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4168080"/>
            <a:ext cx="4419601" cy="253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2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Called Persian for their country of origin, rode in caravans between Persia and Iran</a:t>
            </a:r>
          </a:p>
          <a:p>
            <a:r>
              <a:rPr lang="en-US" dirty="0" smtClean="0"/>
              <a:t>Number one breed in popularity</a:t>
            </a:r>
          </a:p>
          <a:p>
            <a:r>
              <a:rPr lang="en-US" dirty="0" smtClean="0"/>
              <a:t>Short, </a:t>
            </a:r>
            <a:r>
              <a:rPr lang="en-US" dirty="0" err="1" smtClean="0"/>
              <a:t>heavilyboned</a:t>
            </a:r>
            <a:r>
              <a:rPr lang="en-US" dirty="0" smtClean="0"/>
              <a:t> legs to support their short, broad bodies</a:t>
            </a:r>
          </a:p>
          <a:p>
            <a:r>
              <a:rPr lang="en-US" dirty="0" smtClean="0"/>
              <a:t>Must be brushed daily with a metal comb</a:t>
            </a:r>
          </a:p>
          <a:p>
            <a:r>
              <a:rPr lang="en-US" dirty="0" smtClean="0"/>
              <a:t>Come in many colors that are divided into seven color divisions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6092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heavily boned, well-balanced.  Large, round eyes should be set wide apart in a large round head.  Long, thick coat.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Visit this link to learn more about Persian characteristics</a:t>
            </a:r>
          </a:p>
          <a:p>
            <a:pPr marL="114300" indent="0">
              <a:buNone/>
            </a:pPr>
            <a:r>
              <a:rPr lang="es-US" sz="1600" dirty="0">
                <a:hlinkClick r:id="rId2"/>
              </a:rPr>
              <a:t>http://</a:t>
            </a:r>
            <a:r>
              <a:rPr lang="es-US" sz="1600" dirty="0" smtClean="0">
                <a:hlinkClick r:id="rId2"/>
              </a:rPr>
              <a:t>www.cfa.org/Portals/0/documents/breeds/standards/persian.pdf</a:t>
            </a:r>
            <a:endParaRPr lang="es-US" sz="1600" dirty="0" smtClean="0"/>
          </a:p>
          <a:p>
            <a:pPr marL="114300" indent="0">
              <a:buNone/>
            </a:pPr>
            <a:endParaRPr lang="es-US" sz="2000" dirty="0"/>
          </a:p>
        </p:txBody>
      </p:sp>
    </p:spTree>
    <p:extLst>
      <p:ext uri="{BB962C8B-B14F-4D97-AF65-F5344CB8AC3E}">
        <p14:creationId xmlns:p14="http://schemas.microsoft.com/office/powerpoint/2010/main" val="19614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Abyssinian</a:t>
            </a:r>
            <a:endParaRPr lang="es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17979"/>
            <a:ext cx="5867400" cy="39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es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2798"/>
            <a:ext cx="7391400" cy="226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04441"/>
            <a:ext cx="3662082" cy="257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70" y="3895475"/>
            <a:ext cx="3751730" cy="2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Pointed breed, meaning the body is lighter in color than the points (face, legs, tail, and ears)</a:t>
            </a:r>
          </a:p>
          <a:p>
            <a:r>
              <a:rPr lang="en-US" dirty="0" smtClean="0"/>
              <a:t>Semi longhaired with blue eyes</a:t>
            </a:r>
          </a:p>
          <a:p>
            <a:r>
              <a:rPr lang="en-US" dirty="0" smtClean="0"/>
              <a:t>Three patterns (two with white and one with no white), although a large number of color combinations possible</a:t>
            </a:r>
          </a:p>
          <a:p>
            <a:r>
              <a:rPr lang="en-US" dirty="0" smtClean="0"/>
              <a:t>No extreme features</a:t>
            </a:r>
          </a:p>
          <a:p>
            <a:r>
              <a:rPr lang="en-US" dirty="0" smtClean="0"/>
              <a:t>Developed by a breeder in California in the 1960s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6416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Medium to large cats with no extreme features.  Blue-eyed and pointed.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Visit this link to learn more about Ragdoll Cats</a:t>
            </a:r>
          </a:p>
          <a:p>
            <a:pPr marL="114300" indent="0" algn="ctr">
              <a:buNone/>
            </a:pPr>
            <a:r>
              <a:rPr lang="es-US" sz="1600" dirty="0">
                <a:hlinkClick r:id="rId2"/>
              </a:rPr>
              <a:t>http://</a:t>
            </a:r>
            <a:r>
              <a:rPr lang="es-US" sz="1600" dirty="0" smtClean="0">
                <a:hlinkClick r:id="rId2"/>
              </a:rPr>
              <a:t>www.cfa.org/Portals/0/documents/breeds/standards/ragdoll.pdf</a:t>
            </a:r>
            <a:endParaRPr lang="es-US" sz="16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8772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Blue</a:t>
            </a:r>
            <a:endParaRPr lang="es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543800" cy="230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37074"/>
            <a:ext cx="3505200" cy="237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29" y="4137075"/>
            <a:ext cx="4037239" cy="237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9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Blue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Shorthair breed with a silvery blue coat and green eyes</a:t>
            </a:r>
          </a:p>
          <a:p>
            <a:r>
              <a:rPr lang="en-US" dirty="0" smtClean="0"/>
              <a:t>Minimal grooming required</a:t>
            </a:r>
          </a:p>
          <a:p>
            <a:r>
              <a:rPr lang="en-US" dirty="0" smtClean="0"/>
              <a:t>Believed to have come from Russia, but origin is still unknown</a:t>
            </a:r>
          </a:p>
          <a:p>
            <a:r>
              <a:rPr lang="en-US" dirty="0" smtClean="0"/>
              <a:t>One color – blue, one coat length - short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2279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Blue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physical condition, firm in muscle tone, blue coat with silvery appearance, short coat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Visit this link to learn more about the Russian Blue </a:t>
            </a:r>
          </a:p>
          <a:p>
            <a:pPr marL="114300" indent="0" algn="ctr">
              <a:buNone/>
            </a:pPr>
            <a:r>
              <a:rPr lang="es-US" sz="1800" dirty="0">
                <a:hlinkClick r:id="rId2"/>
              </a:rPr>
              <a:t>http://</a:t>
            </a:r>
            <a:r>
              <a:rPr lang="es-US" sz="1800" dirty="0" smtClean="0">
                <a:hlinkClick r:id="rId2"/>
              </a:rPr>
              <a:t>www.cfa.org/Portals/0/documents/breeds/standards/russian.pdf</a:t>
            </a:r>
            <a:endParaRPr lang="es-US" sz="18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410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Siamese</a:t>
            </a:r>
            <a:endParaRPr lang="es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2116"/>
            <a:ext cx="7353300" cy="224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02101"/>
            <a:ext cx="3181350" cy="230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102100"/>
            <a:ext cx="4171950" cy="230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6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Siamese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Exported from Thailand (then known as Siam) in the late 1800s</a:t>
            </a:r>
          </a:p>
          <a:p>
            <a:pPr lvl="1"/>
            <a:r>
              <a:rPr lang="en-US" dirty="0" smtClean="0"/>
              <a:t>Came to United States as a gift to the President from the American Consul in Bangkok</a:t>
            </a:r>
          </a:p>
          <a:p>
            <a:r>
              <a:rPr lang="en-US" dirty="0" smtClean="0"/>
              <a:t>Sleek lines, deep blue eyes, short silky coats</a:t>
            </a:r>
            <a:endParaRPr lang="es-US" dirty="0"/>
          </a:p>
          <a:p>
            <a:r>
              <a:rPr lang="en-US" dirty="0" smtClean="0"/>
              <a:t>One of the original breeds of pedigreed cats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8055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Siamese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Medium-sized, svelte, very lithe but muscular.  Males may be proportionately larger.  Balance and refinement are the essence of the breed.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Visit this link to learn more about Siamese cats</a:t>
            </a:r>
          </a:p>
          <a:p>
            <a:pPr marL="114300" indent="0" algn="ctr">
              <a:buNone/>
            </a:pPr>
            <a:r>
              <a:rPr lang="es-US" sz="1600" dirty="0">
                <a:hlinkClick r:id="rId2"/>
              </a:rPr>
              <a:t>http://</a:t>
            </a:r>
            <a:r>
              <a:rPr lang="es-US" sz="1600" dirty="0" smtClean="0">
                <a:hlinkClick r:id="rId2"/>
              </a:rPr>
              <a:t>www.cfa.org/Portals/0/documents/breeds/standards/siamese.pdf</a:t>
            </a:r>
            <a:endParaRPr lang="es-US" sz="16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5613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Sphynx</a:t>
            </a:r>
            <a:endParaRPr lang="es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180466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3674408" cy="216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08" y="4114800"/>
            <a:ext cx="3506058" cy="216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3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Abyssinian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oldest known breeds, history is controversial</a:t>
            </a:r>
          </a:p>
          <a:p>
            <a:r>
              <a:rPr lang="en-US" dirty="0" smtClean="0"/>
              <a:t>Name comes from the fact that first cats of this breed shown in England were reported to have been imported from Abyssinia (now Ethiopia)</a:t>
            </a:r>
          </a:p>
          <a:p>
            <a:r>
              <a:rPr lang="en-US" dirty="0" smtClean="0"/>
              <a:t>First Abyssinians imported to North America from England in the early 1900s</a:t>
            </a:r>
          </a:p>
          <a:p>
            <a:r>
              <a:rPr lang="en-US" dirty="0" smtClean="0"/>
              <a:t>A very people-oriented cat</a:t>
            </a:r>
            <a:endParaRPr lang="es-US" dirty="0"/>
          </a:p>
        </p:txBody>
      </p:sp>
      <p:pic>
        <p:nvPicPr>
          <p:cNvPr id="2050" name="Picture 2" descr="Image result for abyssinian c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82" y="4229099"/>
            <a:ext cx="3810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Sphynx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 into existence why a hairless kitten was born in Canada; discovered to be a natural genetic mutation</a:t>
            </a:r>
          </a:p>
          <a:p>
            <a:r>
              <a:rPr lang="en-US" dirty="0" smtClean="0"/>
              <a:t>Not always totally hairless, have varied degrees of “hairlessness”</a:t>
            </a:r>
          </a:p>
          <a:p>
            <a:r>
              <a:rPr lang="en-US" dirty="0" smtClean="0"/>
              <a:t>All colors and patterns are possible and may be presented at any stage of maturity</a:t>
            </a:r>
          </a:p>
          <a:p>
            <a:r>
              <a:rPr lang="en-US" dirty="0" smtClean="0"/>
              <a:t>Periodic bathing required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3167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Sphynx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distinctive feature is that of hairlessness, although are not completely hairless (should be some evidence of “hair” on the bridge of the nose and the ears).  Medium size.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View this link to learn more about Sphynx cats</a:t>
            </a:r>
          </a:p>
          <a:p>
            <a:pPr marL="114300" indent="0" algn="ctr">
              <a:buNone/>
            </a:pPr>
            <a:r>
              <a:rPr lang="es-US" sz="1800" dirty="0">
                <a:hlinkClick r:id="rId2"/>
              </a:rPr>
              <a:t>http://</a:t>
            </a:r>
            <a:r>
              <a:rPr lang="es-US" sz="1800" dirty="0" smtClean="0">
                <a:hlinkClick r:id="rId2"/>
              </a:rPr>
              <a:t>www.cfa.org/Portals/0/documents/breeds/standards/sphynx.pdf</a:t>
            </a:r>
            <a:endParaRPr lang="es-US" sz="1800" dirty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5956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Abyssinian</a:t>
            </a:r>
            <a:endParaRPr lang="es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1534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Colorful cat with distinctly ticked coat, medium size.  Lithe, hard and muscular, well-balanced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dirty="0" smtClean="0"/>
              <a:t>View this link to learn more about Abyssinian cats</a:t>
            </a:r>
          </a:p>
          <a:p>
            <a:pPr marL="114300" indent="0" algn="ctr">
              <a:buNone/>
            </a:pP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www.cfa.org/Portals/0/documents/breeds/standards/abyssinian.pdf</a:t>
            </a:r>
            <a:endParaRPr lang="en-US" sz="1600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s-US" sz="2200" dirty="0"/>
          </a:p>
        </p:txBody>
      </p:sp>
    </p:spTree>
    <p:extLst>
      <p:ext uri="{BB962C8B-B14F-4D97-AF65-F5344CB8AC3E}">
        <p14:creationId xmlns:p14="http://schemas.microsoft.com/office/powerpoint/2010/main" val="40413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Shorthair</a:t>
            </a:r>
            <a:endParaRPr lang="es-US" dirty="0"/>
          </a:p>
        </p:txBody>
      </p:sp>
      <p:pic>
        <p:nvPicPr>
          <p:cNvPr id="3074" name="Picture 2" descr="Image result for american short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1676400"/>
            <a:ext cx="581956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Shorthair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373563"/>
          </a:xfrm>
        </p:spPr>
        <p:txBody>
          <a:bodyPr/>
          <a:lstStyle/>
          <a:p>
            <a:r>
              <a:rPr lang="en-US" dirty="0" smtClean="0"/>
              <a:t>Known for its longevity, robust health, good looks, sweet personality, and amiability</a:t>
            </a:r>
          </a:p>
          <a:p>
            <a:r>
              <a:rPr lang="en-US" dirty="0" smtClean="0"/>
              <a:t>Originated from cats following settlers from Europe to North America</a:t>
            </a:r>
          </a:p>
          <a:p>
            <a:r>
              <a:rPr lang="en-US" dirty="0" smtClean="0"/>
              <a:t>Bred selectively to preserve the working cat’s structure</a:t>
            </a:r>
          </a:p>
          <a:p>
            <a:r>
              <a:rPr lang="en-US" dirty="0" smtClean="0"/>
              <a:t>Renamed “American Shorthair in 1966</a:t>
            </a:r>
          </a:p>
          <a:p>
            <a:endParaRPr lang="es-US" dirty="0"/>
          </a:p>
        </p:txBody>
      </p:sp>
      <p:pic>
        <p:nvPicPr>
          <p:cNvPr id="4098" name="Picture 2" descr="Image result for american short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2457450" cy="29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Shorthair</a:t>
            </a:r>
            <a:endParaRPr lang="es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0292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this link to see many variations in American  Shorthair colors:</a:t>
            </a:r>
          </a:p>
          <a:p>
            <a:r>
              <a:rPr lang="es-US" dirty="0" smtClean="0">
                <a:hlinkClick r:id="rId2"/>
              </a:rPr>
              <a:t>http://www.cfa.org/Portals/0/documents/breeds/standards/american-sh.pdf</a:t>
            </a:r>
            <a:endParaRPr lang="es-US" dirty="0" smtClean="0"/>
          </a:p>
          <a:p>
            <a:endParaRPr lang="es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73563"/>
          </a:xfrm>
        </p:spPr>
        <p:txBody>
          <a:bodyPr/>
          <a:lstStyle/>
          <a:p>
            <a:r>
              <a:rPr lang="en-US" dirty="0" smtClean="0"/>
              <a:t>True breed of working cat, no part of anatomy should foster weakness.  Strongly built, well balanced, symmetrical cat.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123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Burmese</a:t>
            </a:r>
            <a:endParaRPr lang="es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15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3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Burmese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Brought to America in 1930 by Dr. Joseph Thompson of San Francisco from Burma</a:t>
            </a:r>
          </a:p>
          <a:p>
            <a:r>
              <a:rPr lang="en-US" dirty="0" smtClean="0"/>
              <a:t>Kittens of this breed can be quite spirited, remain playful into adulthood</a:t>
            </a:r>
          </a:p>
          <a:p>
            <a:r>
              <a:rPr lang="en-US" dirty="0" smtClean="0"/>
              <a:t>Desire human attention</a:t>
            </a:r>
          </a:p>
          <a:p>
            <a:r>
              <a:rPr lang="en-US" dirty="0" smtClean="0"/>
              <a:t>Outgoing and fearless, and therefore should not be allowed outside</a:t>
            </a:r>
            <a:endParaRPr lang="es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80" y="4419600"/>
            <a:ext cx="3467268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3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197</TotalTime>
  <Words>934</Words>
  <Application>Microsoft Office PowerPoint</Application>
  <PresentationFormat>On-screen Show (4:3)</PresentationFormat>
  <Paragraphs>131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Book Antiqua</vt:lpstr>
      <vt:lpstr>Calibri</vt:lpstr>
      <vt:lpstr>Century Gothic</vt:lpstr>
      <vt:lpstr>Apothecary</vt:lpstr>
      <vt:lpstr>Cat Breeds</vt:lpstr>
      <vt:lpstr>Abyssinian</vt:lpstr>
      <vt:lpstr>Abyssinian</vt:lpstr>
      <vt:lpstr>Abyssinian</vt:lpstr>
      <vt:lpstr>American Shorthair</vt:lpstr>
      <vt:lpstr>American Shorthair</vt:lpstr>
      <vt:lpstr>American Shorthair</vt:lpstr>
      <vt:lpstr>Burmese</vt:lpstr>
      <vt:lpstr>Burmese</vt:lpstr>
      <vt:lpstr>Burmese</vt:lpstr>
      <vt:lpstr>Maine Coon</vt:lpstr>
      <vt:lpstr>Maine Coon</vt:lpstr>
      <vt:lpstr>Maine Coon</vt:lpstr>
      <vt:lpstr>Manx</vt:lpstr>
      <vt:lpstr>Manx</vt:lpstr>
      <vt:lpstr>Manx</vt:lpstr>
      <vt:lpstr>Persian</vt:lpstr>
      <vt:lpstr>Persian </vt:lpstr>
      <vt:lpstr>Persian</vt:lpstr>
      <vt:lpstr>Ragdoll</vt:lpstr>
      <vt:lpstr>Ragdoll</vt:lpstr>
      <vt:lpstr>Ragdoll</vt:lpstr>
      <vt:lpstr>Russian Blue</vt:lpstr>
      <vt:lpstr>Russian Blue</vt:lpstr>
      <vt:lpstr>Russian Blue</vt:lpstr>
      <vt:lpstr>Siamese</vt:lpstr>
      <vt:lpstr>Siamese</vt:lpstr>
      <vt:lpstr>Siamese</vt:lpstr>
      <vt:lpstr>Sphynx</vt:lpstr>
      <vt:lpstr>Sphynx</vt:lpstr>
      <vt:lpstr>Sphynx</vt:lpstr>
    </vt:vector>
  </TitlesOfParts>
  <Company>College of Veterinary Medicine - Texas A&amp;M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Breeds</dc:title>
  <dc:creator>L Johnson's Lab</dc:creator>
  <cp:lastModifiedBy>Jeanette Middleton</cp:lastModifiedBy>
  <cp:revision>17</cp:revision>
  <dcterms:created xsi:type="dcterms:W3CDTF">2016-10-10T15:23:59Z</dcterms:created>
  <dcterms:modified xsi:type="dcterms:W3CDTF">2017-02-22T16:57:25Z</dcterms:modified>
</cp:coreProperties>
</file>